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8" r:id="rId2"/>
    <p:sldId id="256" r:id="rId3"/>
    <p:sldId id="259" r:id="rId4"/>
    <p:sldId id="278" r:id="rId5"/>
    <p:sldId id="283" r:id="rId6"/>
    <p:sldId id="284" r:id="rId7"/>
    <p:sldId id="262" r:id="rId8"/>
    <p:sldId id="261" r:id="rId9"/>
    <p:sldId id="280" r:id="rId10"/>
    <p:sldId id="281" r:id="rId11"/>
    <p:sldId id="269" r:id="rId12"/>
    <p:sldId id="257" r:id="rId13"/>
    <p:sldId id="285" r:id="rId14"/>
    <p:sldId id="286" r:id="rId15"/>
    <p:sldId id="288" r:id="rId16"/>
    <p:sldId id="264" r:id="rId17"/>
    <p:sldId id="263" r:id="rId18"/>
    <p:sldId id="266" r:id="rId19"/>
    <p:sldId id="289" r:id="rId20"/>
    <p:sldId id="267" r:id="rId21"/>
    <p:sldId id="282" r:id="rId22"/>
    <p:sldId id="268" r:id="rId23"/>
    <p:sldId id="29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65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14F334-6774-4BDB-BE26-446DFEF41A60}" type="datetimeFigureOut">
              <a:rPr lang="en-IN" smtClean="0"/>
              <a:pPr/>
              <a:t>26-02-2016</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6F6FA4-268F-4015-B02E-C9FD3D2A0B83}" type="slidenum">
              <a:rPr lang="en-IN" smtClean="0"/>
              <a:pPr/>
              <a:t>‹#›</a:t>
            </a:fld>
            <a:endParaRPr lang="en-IN"/>
          </a:p>
        </p:txBody>
      </p:sp>
    </p:spTree>
    <p:extLst>
      <p:ext uri="{BB962C8B-B14F-4D97-AF65-F5344CB8AC3E}">
        <p14:creationId xmlns:p14="http://schemas.microsoft.com/office/powerpoint/2010/main" val="1799305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D237F49C-0AE8-4CB4-88CD-9E813B65BBD2}" type="slidenum">
              <a:rPr lang="en-US" smtClean="0">
                <a:solidFill>
                  <a:prstClr val="black"/>
                </a:solidFill>
                <a:latin typeface="Arial" pitchFamily="34" charset="0"/>
                <a:cs typeface="Arial" pitchFamily="34" charset="0"/>
              </a:rPr>
              <a:pPr/>
              <a:t>1</a:t>
            </a:fld>
            <a:endParaRPr lang="en-US" smtClean="0">
              <a:solidFill>
                <a:prstClr val="black"/>
              </a:solidFill>
              <a:latin typeface="Arial" pitchFamily="34" charset="0"/>
              <a:cs typeface="Arial" pitchFamily="34" charset="0"/>
            </a:endParaRPr>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19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Arial" pitchFamily="34" charset="0"/>
            </a:endParaRPr>
          </a:p>
        </p:txBody>
      </p:sp>
    </p:spTree>
    <p:extLst>
      <p:ext uri="{BB962C8B-B14F-4D97-AF65-F5344CB8AC3E}">
        <p14:creationId xmlns:p14="http://schemas.microsoft.com/office/powerpoint/2010/main" val="571063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25DFDA42-034D-4210-8DBC-F6528C395A04}" type="slidenum">
              <a:rPr lang="en-US" smtClean="0"/>
              <a:pPr/>
              <a:t>4</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860290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2400BBEB-9652-464C-ADB3-6776A5B5B996}" type="slidenum">
              <a:rPr lang="en-US" smtClean="0"/>
              <a:pPr/>
              <a:t>8</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634084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6450A8B-3FB6-4C33-B4D0-C5DC3FFDB3EB}" type="datetimeFigureOut">
              <a:rPr lang="en-IN" smtClean="0"/>
              <a:pPr/>
              <a:t>26-02-2016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43FB76-58B5-44A8-A8C8-0EF26CD899F5}" type="slidenum">
              <a:rPr lang="en-IN" smtClean="0"/>
              <a:pPr/>
              <a:t>‹#›</a:t>
            </a:fld>
            <a:endParaRPr lang="en-IN"/>
          </a:p>
        </p:txBody>
      </p:sp>
    </p:spTree>
    <p:extLst>
      <p:ext uri="{BB962C8B-B14F-4D97-AF65-F5344CB8AC3E}">
        <p14:creationId xmlns:p14="http://schemas.microsoft.com/office/powerpoint/2010/main" val="3476940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6450A8B-3FB6-4C33-B4D0-C5DC3FFDB3EB}" type="datetimeFigureOut">
              <a:rPr lang="en-IN" smtClean="0"/>
              <a:pPr/>
              <a:t>26-02-2016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43FB76-58B5-44A8-A8C8-0EF26CD899F5}" type="slidenum">
              <a:rPr lang="en-IN" smtClean="0"/>
              <a:pPr/>
              <a:t>‹#›</a:t>
            </a:fld>
            <a:endParaRPr lang="en-IN"/>
          </a:p>
        </p:txBody>
      </p:sp>
    </p:spTree>
    <p:extLst>
      <p:ext uri="{BB962C8B-B14F-4D97-AF65-F5344CB8AC3E}">
        <p14:creationId xmlns:p14="http://schemas.microsoft.com/office/powerpoint/2010/main" val="1131455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6450A8B-3FB6-4C33-B4D0-C5DC3FFDB3EB}" type="datetimeFigureOut">
              <a:rPr lang="en-IN" smtClean="0"/>
              <a:pPr/>
              <a:t>26-02-2016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43FB76-58B5-44A8-A8C8-0EF26CD899F5}" type="slidenum">
              <a:rPr lang="en-IN" smtClean="0"/>
              <a:pPr/>
              <a:t>‹#›</a:t>
            </a:fld>
            <a:endParaRPr lang="en-IN"/>
          </a:p>
        </p:txBody>
      </p:sp>
    </p:spTree>
    <p:extLst>
      <p:ext uri="{BB962C8B-B14F-4D97-AF65-F5344CB8AC3E}">
        <p14:creationId xmlns:p14="http://schemas.microsoft.com/office/powerpoint/2010/main" val="3449399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6450A8B-3FB6-4C33-B4D0-C5DC3FFDB3EB}" type="datetimeFigureOut">
              <a:rPr lang="en-IN" smtClean="0"/>
              <a:pPr/>
              <a:t>26-02-2016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43FB76-58B5-44A8-A8C8-0EF26CD899F5}" type="slidenum">
              <a:rPr lang="en-IN" smtClean="0"/>
              <a:pPr/>
              <a:t>‹#›</a:t>
            </a:fld>
            <a:endParaRPr lang="en-IN"/>
          </a:p>
        </p:txBody>
      </p:sp>
    </p:spTree>
    <p:extLst>
      <p:ext uri="{BB962C8B-B14F-4D97-AF65-F5344CB8AC3E}">
        <p14:creationId xmlns:p14="http://schemas.microsoft.com/office/powerpoint/2010/main" val="3482436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50A8B-3FB6-4C33-B4D0-C5DC3FFDB3EB}" type="datetimeFigureOut">
              <a:rPr lang="en-IN" smtClean="0"/>
              <a:pPr/>
              <a:t>26-02-2016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43FB76-58B5-44A8-A8C8-0EF26CD899F5}" type="slidenum">
              <a:rPr lang="en-IN" smtClean="0"/>
              <a:pPr/>
              <a:t>‹#›</a:t>
            </a:fld>
            <a:endParaRPr lang="en-IN"/>
          </a:p>
        </p:txBody>
      </p:sp>
    </p:spTree>
    <p:extLst>
      <p:ext uri="{BB962C8B-B14F-4D97-AF65-F5344CB8AC3E}">
        <p14:creationId xmlns:p14="http://schemas.microsoft.com/office/powerpoint/2010/main" val="35986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6450A8B-3FB6-4C33-B4D0-C5DC3FFDB3EB}" type="datetimeFigureOut">
              <a:rPr lang="en-IN" smtClean="0"/>
              <a:pPr/>
              <a:t>26-02-2016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143FB76-58B5-44A8-A8C8-0EF26CD899F5}" type="slidenum">
              <a:rPr lang="en-IN" smtClean="0"/>
              <a:pPr/>
              <a:t>‹#›</a:t>
            </a:fld>
            <a:endParaRPr lang="en-IN"/>
          </a:p>
        </p:txBody>
      </p:sp>
    </p:spTree>
    <p:extLst>
      <p:ext uri="{BB962C8B-B14F-4D97-AF65-F5344CB8AC3E}">
        <p14:creationId xmlns:p14="http://schemas.microsoft.com/office/powerpoint/2010/main" val="3274022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6450A8B-3FB6-4C33-B4D0-C5DC3FFDB3EB}" type="datetimeFigureOut">
              <a:rPr lang="en-IN" smtClean="0"/>
              <a:pPr/>
              <a:t>26-02-2016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143FB76-58B5-44A8-A8C8-0EF26CD899F5}" type="slidenum">
              <a:rPr lang="en-IN" smtClean="0"/>
              <a:pPr/>
              <a:t>‹#›</a:t>
            </a:fld>
            <a:endParaRPr lang="en-IN"/>
          </a:p>
        </p:txBody>
      </p:sp>
    </p:spTree>
    <p:extLst>
      <p:ext uri="{BB962C8B-B14F-4D97-AF65-F5344CB8AC3E}">
        <p14:creationId xmlns:p14="http://schemas.microsoft.com/office/powerpoint/2010/main" val="3891833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6450A8B-3FB6-4C33-B4D0-C5DC3FFDB3EB}" type="datetimeFigureOut">
              <a:rPr lang="en-IN" smtClean="0"/>
              <a:pPr/>
              <a:t>26-02-2016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143FB76-58B5-44A8-A8C8-0EF26CD899F5}" type="slidenum">
              <a:rPr lang="en-IN" smtClean="0"/>
              <a:pPr/>
              <a:t>‹#›</a:t>
            </a:fld>
            <a:endParaRPr lang="en-IN"/>
          </a:p>
        </p:txBody>
      </p:sp>
    </p:spTree>
    <p:extLst>
      <p:ext uri="{BB962C8B-B14F-4D97-AF65-F5344CB8AC3E}">
        <p14:creationId xmlns:p14="http://schemas.microsoft.com/office/powerpoint/2010/main" val="373295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450A8B-3FB6-4C33-B4D0-C5DC3FFDB3EB}" type="datetimeFigureOut">
              <a:rPr lang="en-IN" smtClean="0"/>
              <a:pPr/>
              <a:t>26-02-2016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143FB76-58B5-44A8-A8C8-0EF26CD899F5}" type="slidenum">
              <a:rPr lang="en-IN" smtClean="0"/>
              <a:pPr/>
              <a:t>‹#›</a:t>
            </a:fld>
            <a:endParaRPr lang="en-IN"/>
          </a:p>
        </p:txBody>
      </p:sp>
    </p:spTree>
    <p:extLst>
      <p:ext uri="{BB962C8B-B14F-4D97-AF65-F5344CB8AC3E}">
        <p14:creationId xmlns:p14="http://schemas.microsoft.com/office/powerpoint/2010/main" val="234751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50A8B-3FB6-4C33-B4D0-C5DC3FFDB3EB}" type="datetimeFigureOut">
              <a:rPr lang="en-IN" smtClean="0"/>
              <a:pPr/>
              <a:t>26-02-2016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143FB76-58B5-44A8-A8C8-0EF26CD899F5}" type="slidenum">
              <a:rPr lang="en-IN" smtClean="0"/>
              <a:pPr/>
              <a:t>‹#›</a:t>
            </a:fld>
            <a:endParaRPr lang="en-IN"/>
          </a:p>
        </p:txBody>
      </p:sp>
    </p:spTree>
    <p:extLst>
      <p:ext uri="{BB962C8B-B14F-4D97-AF65-F5344CB8AC3E}">
        <p14:creationId xmlns:p14="http://schemas.microsoft.com/office/powerpoint/2010/main" val="479627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50A8B-3FB6-4C33-B4D0-C5DC3FFDB3EB}" type="datetimeFigureOut">
              <a:rPr lang="en-IN" smtClean="0"/>
              <a:pPr/>
              <a:t>26-02-2016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143FB76-58B5-44A8-A8C8-0EF26CD899F5}" type="slidenum">
              <a:rPr lang="en-IN" smtClean="0"/>
              <a:pPr/>
              <a:t>‹#›</a:t>
            </a:fld>
            <a:endParaRPr lang="en-IN"/>
          </a:p>
        </p:txBody>
      </p:sp>
    </p:spTree>
    <p:extLst>
      <p:ext uri="{BB962C8B-B14F-4D97-AF65-F5344CB8AC3E}">
        <p14:creationId xmlns:p14="http://schemas.microsoft.com/office/powerpoint/2010/main" val="3425665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450A8B-3FB6-4C33-B4D0-C5DC3FFDB3EB}" type="datetimeFigureOut">
              <a:rPr lang="en-IN" smtClean="0"/>
              <a:pPr/>
              <a:t>26-02-2016</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43FB76-58B5-44A8-A8C8-0EF26CD899F5}" type="slidenum">
              <a:rPr lang="en-IN" smtClean="0"/>
              <a:pPr/>
              <a:t>‹#›</a:t>
            </a:fld>
            <a:endParaRPr lang="en-IN"/>
          </a:p>
        </p:txBody>
      </p:sp>
    </p:spTree>
    <p:extLst>
      <p:ext uri="{BB962C8B-B14F-4D97-AF65-F5344CB8AC3E}">
        <p14:creationId xmlns:p14="http://schemas.microsoft.com/office/powerpoint/2010/main" val="2233857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026"/>
          <p:cNvSpPr>
            <a:spLocks noGrp="1" noChangeArrowheads="1"/>
          </p:cNvSpPr>
          <p:nvPr>
            <p:ph type="ctrTitle" idx="4294967295"/>
          </p:nvPr>
        </p:nvSpPr>
        <p:spPr>
          <a:xfrm>
            <a:off x="2209800" y="396876"/>
            <a:ext cx="7772400" cy="2146300"/>
          </a:xfrm>
          <a:ln w="28575">
            <a:solidFill>
              <a:srgbClr val="3333FF"/>
            </a:solidFill>
            <a:prstDash val="solid"/>
          </a:ln>
        </p:spPr>
        <p:txBody>
          <a:bodyPr anchorCtr="1">
            <a:normAutofit/>
          </a:bodyPr>
          <a:lstStyle/>
          <a:p>
            <a:pPr algn="ctr" eaLnBrk="1" hangingPunct="1">
              <a:defRPr/>
            </a:pPr>
            <a:r>
              <a:rPr lang="en-US" sz="6800" b="1" dirty="0"/>
              <a:t>Presentation</a:t>
            </a:r>
            <a:r>
              <a:rPr lang="en-US" sz="6800" dirty="0">
                <a:effectLst>
                  <a:outerShdw blurRad="38100" dist="38100" dir="2700000" algn="tl">
                    <a:srgbClr val="666633"/>
                  </a:outerShdw>
                </a:effectLst>
              </a:rPr>
              <a:t> </a:t>
            </a:r>
            <a:br>
              <a:rPr lang="en-US" sz="6800" dirty="0">
                <a:effectLst>
                  <a:outerShdw blurRad="38100" dist="38100" dir="2700000" algn="tl">
                    <a:srgbClr val="666633"/>
                  </a:outerShdw>
                </a:effectLst>
              </a:rPr>
            </a:br>
            <a:r>
              <a:rPr lang="en-US" sz="3700" i="1" dirty="0">
                <a:solidFill>
                  <a:srgbClr val="0000CC"/>
                </a:solidFill>
                <a:effectLst>
                  <a:outerShdw blurRad="38100" dist="38100" dir="2700000" algn="tl">
                    <a:srgbClr val="666633"/>
                  </a:outerShdw>
                </a:effectLst>
              </a:rPr>
              <a:t>by</a:t>
            </a:r>
          </a:p>
        </p:txBody>
      </p:sp>
      <p:sp>
        <p:nvSpPr>
          <p:cNvPr id="50179" name="Rectangle 1027"/>
          <p:cNvSpPr>
            <a:spLocks noGrp="1" noChangeArrowheads="1"/>
          </p:cNvSpPr>
          <p:nvPr>
            <p:ph type="subTitle" idx="4294967295"/>
          </p:nvPr>
        </p:nvSpPr>
        <p:spPr>
          <a:xfrm>
            <a:off x="2209800" y="2900363"/>
            <a:ext cx="7772400" cy="3243262"/>
          </a:xfrm>
          <a:solidFill>
            <a:schemeClr val="accent6">
              <a:lumMod val="20000"/>
              <a:lumOff val="80000"/>
            </a:schemeClr>
          </a:solidFill>
          <a:ln w="28575">
            <a:solidFill>
              <a:schemeClr val="accent3">
                <a:lumMod val="50000"/>
              </a:schemeClr>
            </a:solidFill>
          </a:ln>
        </p:spPr>
        <p:txBody>
          <a:bodyPr>
            <a:normAutofit lnSpcReduction="10000"/>
          </a:bodyPr>
          <a:lstStyle/>
          <a:p>
            <a:pPr marL="0" indent="0" algn="ctr">
              <a:lnSpc>
                <a:spcPct val="80000"/>
              </a:lnSpc>
              <a:buNone/>
              <a:defRPr/>
            </a:pPr>
            <a:endParaRPr lang="en-US" sz="3600" b="1" dirty="0" smtClean="0">
              <a:latin typeface="Rockwell Condensed" pitchFamily="18" charset="0"/>
            </a:endParaRPr>
          </a:p>
          <a:p>
            <a:pPr marL="0" indent="0" algn="ctr">
              <a:lnSpc>
                <a:spcPct val="80000"/>
              </a:lnSpc>
              <a:buNone/>
              <a:defRPr/>
            </a:pPr>
            <a:r>
              <a:rPr lang="en-US" sz="4000" b="1" dirty="0" err="1" smtClean="0">
                <a:latin typeface="Rockwell Condensed" pitchFamily="18" charset="0"/>
              </a:rPr>
              <a:t>Ajey</a:t>
            </a:r>
            <a:r>
              <a:rPr lang="en-US" sz="4000" b="1" dirty="0" smtClean="0">
                <a:latin typeface="Rockwell Condensed" pitchFamily="18" charset="0"/>
              </a:rPr>
              <a:t> </a:t>
            </a:r>
            <a:r>
              <a:rPr lang="en-US" sz="4000" b="1" dirty="0" err="1" smtClean="0">
                <a:latin typeface="Rockwell Condensed" pitchFamily="18" charset="0"/>
              </a:rPr>
              <a:t>Lele</a:t>
            </a:r>
            <a:r>
              <a:rPr lang="en-US" sz="4000" b="1" dirty="0" smtClean="0">
                <a:latin typeface="Rockwell Condensed" pitchFamily="18" charset="0"/>
              </a:rPr>
              <a:t> </a:t>
            </a:r>
          </a:p>
          <a:p>
            <a:pPr marL="0" indent="0" algn="ctr">
              <a:lnSpc>
                <a:spcPct val="80000"/>
              </a:lnSpc>
              <a:buNone/>
              <a:defRPr/>
            </a:pPr>
            <a:r>
              <a:rPr lang="en-US" sz="2800" b="1" dirty="0" smtClean="0">
                <a:solidFill>
                  <a:srgbClr val="0000CC"/>
                </a:solidFill>
                <a:latin typeface="Technical" pitchFamily="66" charset="0"/>
              </a:rPr>
              <a:t>IDSA</a:t>
            </a:r>
            <a:r>
              <a:rPr lang="en-US" sz="2800" b="1" dirty="0">
                <a:solidFill>
                  <a:srgbClr val="0000CC"/>
                </a:solidFill>
                <a:latin typeface="Technical" pitchFamily="66" charset="0"/>
              </a:rPr>
              <a:t>, New Delhi</a:t>
            </a:r>
          </a:p>
          <a:p>
            <a:pPr marL="0" indent="0" algn="ctr">
              <a:lnSpc>
                <a:spcPct val="80000"/>
              </a:lnSpc>
              <a:buNone/>
              <a:defRPr/>
            </a:pPr>
            <a:r>
              <a:rPr lang="en-US" sz="2800" dirty="0">
                <a:latin typeface="Technical" pitchFamily="66" charset="0"/>
              </a:rPr>
              <a:t>at</a:t>
            </a:r>
          </a:p>
          <a:p>
            <a:pPr marL="0" indent="0" algn="ctr">
              <a:lnSpc>
                <a:spcPct val="80000"/>
              </a:lnSpc>
              <a:buNone/>
              <a:defRPr/>
            </a:pPr>
            <a:r>
              <a:rPr lang="en-US" sz="2800" b="1" i="1" dirty="0" smtClean="0">
                <a:solidFill>
                  <a:srgbClr val="FF0000"/>
                </a:solidFill>
                <a:latin typeface="Technical" pitchFamily="66" charset="0"/>
              </a:rPr>
              <a:t>IIC</a:t>
            </a:r>
            <a:endParaRPr lang="en-US" sz="2800" dirty="0">
              <a:solidFill>
                <a:srgbClr val="FF0000"/>
              </a:solidFill>
              <a:latin typeface="Technical" pitchFamily="66" charset="0"/>
            </a:endParaRPr>
          </a:p>
          <a:p>
            <a:pPr marL="0" indent="0" algn="ctr">
              <a:lnSpc>
                <a:spcPct val="80000"/>
              </a:lnSpc>
              <a:buNone/>
              <a:defRPr/>
            </a:pPr>
            <a:r>
              <a:rPr lang="en-US" sz="2800" dirty="0">
                <a:latin typeface="Technical" pitchFamily="66" charset="0"/>
              </a:rPr>
              <a:t>on</a:t>
            </a:r>
          </a:p>
          <a:p>
            <a:pPr marL="0" indent="0" algn="ctr">
              <a:lnSpc>
                <a:spcPct val="80000"/>
              </a:lnSpc>
              <a:buNone/>
              <a:defRPr/>
            </a:pPr>
            <a:r>
              <a:rPr lang="en-US" sz="2400" b="1" dirty="0" smtClean="0">
                <a:solidFill>
                  <a:srgbClr val="CC0066"/>
                </a:solidFill>
                <a:latin typeface="Technical" pitchFamily="66" charset="0"/>
              </a:rPr>
              <a:t>March 02, 2016</a:t>
            </a:r>
            <a:endParaRPr lang="en-US" sz="2400" b="1" dirty="0">
              <a:solidFill>
                <a:srgbClr val="CC0066"/>
              </a:solidFill>
              <a:latin typeface="Technical" pitchFamily="66" charset="0"/>
            </a:endParaRPr>
          </a:p>
        </p:txBody>
      </p:sp>
      <p:sp>
        <p:nvSpPr>
          <p:cNvPr id="2052" name="Text Box 3"/>
          <p:cNvSpPr txBox="1">
            <a:spLocks noChangeArrowheads="1"/>
          </p:cNvSpPr>
          <p:nvPr/>
        </p:nvSpPr>
        <p:spPr bwMode="auto">
          <a:xfrm>
            <a:off x="0" y="0"/>
            <a:ext cx="838200" cy="396875"/>
          </a:xfrm>
          <a:prstGeom prst="rect">
            <a:avLst/>
          </a:prstGeom>
          <a:solidFill>
            <a:srgbClr val="FF3300"/>
          </a:solidFill>
          <a:ln w="9525">
            <a:noFill/>
            <a:miter lim="800000"/>
            <a:headEnd/>
            <a:tailEnd/>
          </a:ln>
        </p:spPr>
        <p:txBody>
          <a:bodyPr>
            <a:spAutoFit/>
          </a:bodyPr>
          <a:lstStyle/>
          <a:p>
            <a:pPr algn="ctr">
              <a:spcBef>
                <a:spcPct val="50000"/>
              </a:spcBef>
            </a:pPr>
            <a:r>
              <a:rPr lang="en-US" sz="2000" b="1" dirty="0" err="1">
                <a:solidFill>
                  <a:prstClr val="white"/>
                </a:solidFill>
                <a:latin typeface="Arial Black" pitchFamily="34" charset="0"/>
              </a:rPr>
              <a:t>idsa</a:t>
            </a:r>
            <a:endParaRPr lang="en-US" dirty="0">
              <a:solidFill>
                <a:prstClr val="white"/>
              </a:solidFill>
              <a:latin typeface="Arial Black" pitchFamily="34" charset="0"/>
            </a:endParaRPr>
          </a:p>
        </p:txBody>
      </p:sp>
    </p:spTree>
    <p:extLst>
      <p:ext uri="{BB962C8B-B14F-4D97-AF65-F5344CB8AC3E}">
        <p14:creationId xmlns:p14="http://schemas.microsoft.com/office/powerpoint/2010/main" val="21821852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a:solidFill>
              <a:schemeClr val="tx1"/>
            </a:solidFill>
          </a:ln>
        </p:spPr>
        <p:txBody>
          <a:bodyPr>
            <a:normAutofit/>
          </a:bodyPr>
          <a:lstStyle/>
          <a:p>
            <a:pPr algn="ctr"/>
            <a:r>
              <a:rPr lang="en-IN" sz="4000" b="1" dirty="0" smtClean="0">
                <a:solidFill>
                  <a:srgbClr val="000066"/>
                </a:solidFill>
              </a:rPr>
              <a:t>Russian ASAT</a:t>
            </a:r>
            <a:endParaRPr lang="en-IN" sz="4000" b="1" dirty="0">
              <a:solidFill>
                <a:srgbClr val="000066"/>
              </a:solidFill>
            </a:endParaRPr>
          </a:p>
        </p:txBody>
      </p:sp>
      <p:sp>
        <p:nvSpPr>
          <p:cNvPr id="3" name="Content Placeholder 2"/>
          <p:cNvSpPr>
            <a:spLocks noGrp="1"/>
          </p:cNvSpPr>
          <p:nvPr>
            <p:ph idx="1"/>
          </p:nvPr>
        </p:nvSpPr>
        <p:spPr>
          <a:xfrm>
            <a:off x="838200" y="1998921"/>
            <a:ext cx="10515600" cy="3785191"/>
          </a:xfrm>
          <a:ln>
            <a:solidFill>
              <a:schemeClr val="tx1"/>
            </a:solidFill>
          </a:ln>
        </p:spPr>
        <p:txBody>
          <a:bodyPr/>
          <a:lstStyle/>
          <a:p>
            <a:r>
              <a:rPr lang="en-IN" dirty="0"/>
              <a:t>Russia carried out the first successful flight test of a new anti-satellite </a:t>
            </a:r>
            <a:r>
              <a:rPr lang="en-IN" dirty="0" smtClean="0"/>
              <a:t>missile, </a:t>
            </a:r>
            <a:r>
              <a:rPr lang="en-IN" dirty="0"/>
              <a:t>marking a new phase in the global militarization of </a:t>
            </a:r>
            <a:r>
              <a:rPr lang="en-IN" dirty="0" smtClean="0"/>
              <a:t>space</a:t>
            </a:r>
          </a:p>
          <a:p>
            <a:pPr>
              <a:buNone/>
            </a:pPr>
            <a:endParaRPr lang="en-IN" dirty="0" smtClean="0"/>
          </a:p>
          <a:p>
            <a:r>
              <a:rPr lang="en-IN" dirty="0" smtClean="0"/>
              <a:t>The </a:t>
            </a:r>
            <a:r>
              <a:rPr lang="en-IN" dirty="0"/>
              <a:t>flight test of Russia’s direct ascent anti-satellite missile, known as </a:t>
            </a:r>
            <a:r>
              <a:rPr lang="en-IN" dirty="0" err="1"/>
              <a:t>Nudol</a:t>
            </a:r>
            <a:r>
              <a:rPr lang="en-IN" dirty="0"/>
              <a:t>, took place </a:t>
            </a:r>
            <a:r>
              <a:rPr lang="en-IN" dirty="0" smtClean="0"/>
              <a:t>Nov </a:t>
            </a:r>
            <a:r>
              <a:rPr lang="en-IN" dirty="0"/>
              <a:t>18, </a:t>
            </a:r>
            <a:r>
              <a:rPr lang="en-IN" dirty="0" smtClean="0"/>
              <a:t>2015</a:t>
            </a:r>
          </a:p>
          <a:p>
            <a:pPr>
              <a:buNone/>
            </a:pPr>
            <a:endParaRPr lang="en-IN" dirty="0" smtClean="0"/>
          </a:p>
          <a:p>
            <a:r>
              <a:rPr lang="en-IN" dirty="0" smtClean="0"/>
              <a:t>It </a:t>
            </a:r>
            <a:r>
              <a:rPr lang="en-IN" dirty="0"/>
              <a:t>was the first successful test in three </a:t>
            </a:r>
            <a:r>
              <a:rPr lang="en-IN" dirty="0" smtClean="0"/>
              <a:t>attempts</a:t>
            </a:r>
            <a:endParaRPr lang="en-IN" dirty="0"/>
          </a:p>
        </p:txBody>
      </p:sp>
    </p:spTree>
    <p:extLst>
      <p:ext uri="{BB962C8B-B14F-4D97-AF65-F5344CB8AC3E}">
        <p14:creationId xmlns:p14="http://schemas.microsoft.com/office/powerpoint/2010/main" val="29889753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http://img.photobucket.com/albums/v391/dogsledder54/X-37.jpg"/>
          <p:cNvPicPr>
            <a:picLocks noChangeAspect="1" noChangeArrowheads="1"/>
          </p:cNvPicPr>
          <p:nvPr/>
        </p:nvPicPr>
        <p:blipFill>
          <a:blip r:embed="rId2" cstate="print"/>
          <a:srcRect/>
          <a:stretch>
            <a:fillRect/>
          </a:stretch>
        </p:blipFill>
        <p:spPr bwMode="auto">
          <a:xfrm>
            <a:off x="8642499" y="326065"/>
            <a:ext cx="2649278" cy="1290084"/>
          </a:xfrm>
          <a:prstGeom prst="rect">
            <a:avLst/>
          </a:prstGeom>
          <a:noFill/>
          <a:ln w="9525">
            <a:solidFill>
              <a:schemeClr val="tx1"/>
            </a:solidFill>
            <a:miter lim="800000"/>
            <a:headEnd/>
            <a:tailEnd/>
          </a:ln>
        </p:spPr>
      </p:pic>
      <p:sp>
        <p:nvSpPr>
          <p:cNvPr id="5" name="Title 4"/>
          <p:cNvSpPr>
            <a:spLocks noGrp="1"/>
          </p:cNvSpPr>
          <p:nvPr>
            <p:ph type="title"/>
          </p:nvPr>
        </p:nvSpPr>
        <p:spPr>
          <a:xfrm>
            <a:off x="838200" y="382772"/>
            <a:ext cx="6923567" cy="1212112"/>
          </a:xfrm>
          <a:solidFill>
            <a:schemeClr val="tx2">
              <a:lumMod val="20000"/>
              <a:lumOff val="80000"/>
            </a:schemeClr>
          </a:solidFill>
          <a:ln>
            <a:solidFill>
              <a:schemeClr val="tx1"/>
            </a:solidFill>
          </a:ln>
        </p:spPr>
        <p:txBody>
          <a:bodyPr>
            <a:normAutofit fontScale="90000"/>
          </a:bodyPr>
          <a:lstStyle/>
          <a:p>
            <a:pPr algn="ctr"/>
            <a:r>
              <a:rPr lang="en-US" b="1" u="sng" dirty="0" smtClean="0">
                <a:solidFill>
                  <a:srgbClr val="3333FF"/>
                </a:solidFill>
              </a:rPr>
              <a:t/>
            </a:r>
            <a:br>
              <a:rPr lang="en-US" b="1" u="sng" dirty="0" smtClean="0">
                <a:solidFill>
                  <a:srgbClr val="3333FF"/>
                </a:solidFill>
              </a:rPr>
            </a:br>
            <a:r>
              <a:rPr lang="en-US" sz="3600" b="1" u="sng" dirty="0">
                <a:solidFill>
                  <a:srgbClr val="3333FF"/>
                </a:solidFill>
              </a:rPr>
              <a:t>US</a:t>
            </a:r>
            <a:r>
              <a:rPr lang="en-US" sz="3600" b="1" i="1" u="sng" dirty="0">
                <a:solidFill>
                  <a:srgbClr val="3333FF"/>
                </a:solidFill>
              </a:rPr>
              <a:t> </a:t>
            </a:r>
            <a:r>
              <a:rPr lang="en-US" sz="3600" b="1" u="sng" dirty="0">
                <a:solidFill>
                  <a:srgbClr val="3333FF"/>
                </a:solidFill>
              </a:rPr>
              <a:t>Spy Plane</a:t>
            </a:r>
            <a:r>
              <a:rPr lang="en-US" sz="3600" b="1" i="1" u="sng" dirty="0">
                <a:solidFill>
                  <a:srgbClr val="3333FF"/>
                </a:solidFill>
              </a:rPr>
              <a:t> X</a:t>
            </a:r>
            <a:r>
              <a:rPr lang="en-US" sz="3600" b="1" u="sng" dirty="0">
                <a:solidFill>
                  <a:srgbClr val="3333FF"/>
                </a:solidFill>
              </a:rPr>
              <a:t>-</a:t>
            </a:r>
            <a:r>
              <a:rPr lang="en-US" sz="3600" b="1" i="1" u="sng" dirty="0">
                <a:solidFill>
                  <a:srgbClr val="3333FF"/>
                </a:solidFill>
              </a:rPr>
              <a:t>37B </a:t>
            </a:r>
            <a:br>
              <a:rPr lang="en-US" sz="3600" b="1" i="1" u="sng" dirty="0">
                <a:solidFill>
                  <a:srgbClr val="3333FF"/>
                </a:solidFill>
              </a:rPr>
            </a:br>
            <a:r>
              <a:rPr lang="en-US" sz="3600" dirty="0"/>
              <a:t> </a:t>
            </a:r>
            <a:r>
              <a:rPr lang="en-US" sz="3600" i="1" dirty="0"/>
              <a:t>Orbital Test Vehicle (</a:t>
            </a:r>
            <a:r>
              <a:rPr lang="en-US" sz="3600" b="1" i="1" dirty="0"/>
              <a:t>OTV</a:t>
            </a:r>
            <a:r>
              <a:rPr lang="en-US" sz="3600" i="1" dirty="0"/>
              <a:t>) </a:t>
            </a:r>
            <a:r>
              <a:rPr lang="en-US" sz="3600" b="1" u="sng" dirty="0" smtClean="0">
                <a:solidFill>
                  <a:srgbClr val="3333FF"/>
                </a:solidFill>
              </a:rPr>
              <a:t/>
            </a:r>
            <a:br>
              <a:rPr lang="en-US" sz="3600" b="1" u="sng" dirty="0" smtClean="0">
                <a:solidFill>
                  <a:srgbClr val="3333FF"/>
                </a:solidFill>
              </a:rPr>
            </a:br>
            <a:endParaRPr lang="en-US" sz="3600" dirty="0"/>
          </a:p>
        </p:txBody>
      </p:sp>
      <p:sp>
        <p:nvSpPr>
          <p:cNvPr id="6" name="Content Placeholder 5"/>
          <p:cNvSpPr>
            <a:spLocks noGrp="1"/>
          </p:cNvSpPr>
          <p:nvPr>
            <p:ph idx="1"/>
          </p:nvPr>
        </p:nvSpPr>
        <p:spPr>
          <a:xfrm>
            <a:off x="838200" y="1825625"/>
            <a:ext cx="10515600" cy="4745296"/>
          </a:xfrm>
          <a:ln>
            <a:solidFill>
              <a:schemeClr val="tx1"/>
            </a:solidFill>
          </a:ln>
        </p:spPr>
        <p:txBody>
          <a:bodyPr>
            <a:normAutofit fontScale="70000" lnSpcReduction="20000"/>
          </a:bodyPr>
          <a:lstStyle/>
          <a:p>
            <a:pPr>
              <a:buFont typeface="Wingdings" pitchFamily="2" charset="2"/>
              <a:buChar char="ü"/>
            </a:pPr>
            <a:endParaRPr lang="en-US" sz="2900" dirty="0" smtClean="0"/>
          </a:p>
          <a:p>
            <a:pPr>
              <a:buFont typeface="Wingdings" pitchFamily="2" charset="2"/>
              <a:buChar char="ü"/>
            </a:pPr>
            <a:r>
              <a:rPr lang="en-US" sz="3200" dirty="0" smtClean="0"/>
              <a:t>Launched on an Atlas rocket and put into a low orbit, a little over 300km up</a:t>
            </a:r>
          </a:p>
          <a:p>
            <a:pPr>
              <a:buFont typeface="Wingdings" pitchFamily="2" charset="2"/>
              <a:buChar char="ü"/>
            </a:pPr>
            <a:r>
              <a:rPr lang="en-US" sz="3200" dirty="0" smtClean="0"/>
              <a:t>Space-to-space surveillance (stay at an orbit between 200 and 800 km)</a:t>
            </a:r>
          </a:p>
          <a:p>
            <a:pPr>
              <a:buFont typeface="Wingdings" pitchFamily="2" charset="2"/>
              <a:buChar char="ü"/>
            </a:pPr>
            <a:endParaRPr lang="en-US" sz="3200" dirty="0" smtClean="0"/>
          </a:p>
          <a:p>
            <a:pPr>
              <a:buFont typeface="Wingdings" pitchFamily="2" charset="2"/>
              <a:buChar char="§"/>
            </a:pPr>
            <a:r>
              <a:rPr lang="en-US" sz="3200" dirty="0" smtClean="0"/>
              <a:t>First </a:t>
            </a:r>
            <a:r>
              <a:rPr lang="en-US" sz="3200" dirty="0"/>
              <a:t>vehicle launched </a:t>
            </a:r>
            <a:r>
              <a:rPr lang="en-US" sz="3200" dirty="0" smtClean="0"/>
              <a:t>on 22 Apr, </a:t>
            </a:r>
            <a:r>
              <a:rPr lang="en-US" sz="3200" dirty="0"/>
              <a:t>2010, and landed eight months later</a:t>
            </a:r>
          </a:p>
          <a:p>
            <a:pPr>
              <a:buFont typeface="Wingdings" pitchFamily="2" charset="2"/>
              <a:buChar char="§"/>
            </a:pPr>
            <a:r>
              <a:rPr lang="en-US" sz="3200" dirty="0" smtClean="0"/>
              <a:t>Second mission 05 Mar 2011-16 Jun 2012</a:t>
            </a:r>
          </a:p>
          <a:p>
            <a:pPr>
              <a:buFont typeface="Wingdings" pitchFamily="2" charset="2"/>
              <a:buChar char="§"/>
            </a:pPr>
            <a:r>
              <a:rPr lang="en-US" sz="3200" dirty="0" smtClean="0"/>
              <a:t>Third mission 11 Dec 2012-17 Oct 2014</a:t>
            </a:r>
          </a:p>
          <a:p>
            <a:pPr>
              <a:buFont typeface="Wingdings" pitchFamily="2" charset="2"/>
              <a:buChar char="§"/>
            </a:pPr>
            <a:r>
              <a:rPr lang="en-US" sz="3200" dirty="0" smtClean="0"/>
              <a:t>Fourth mission 20 May 2015-----</a:t>
            </a:r>
            <a:endParaRPr lang="en-US" sz="3200" dirty="0"/>
          </a:p>
          <a:p>
            <a:pPr>
              <a:buNone/>
            </a:pPr>
            <a:endParaRPr lang="en-US" sz="3200" dirty="0"/>
          </a:p>
          <a:p>
            <a:pPr>
              <a:buFont typeface="Wingdings" pitchFamily="2" charset="2"/>
              <a:buChar char="Ø"/>
            </a:pPr>
            <a:r>
              <a:rPr lang="en-US" sz="3200" dirty="0">
                <a:solidFill>
                  <a:srgbClr val="C00000"/>
                </a:solidFill>
              </a:rPr>
              <a:t>Spying on </a:t>
            </a:r>
            <a:r>
              <a:rPr lang="en-US" sz="3200" dirty="0" err="1">
                <a:solidFill>
                  <a:srgbClr val="C00000"/>
                </a:solidFill>
              </a:rPr>
              <a:t>Tiangone</a:t>
            </a:r>
            <a:r>
              <a:rPr lang="en-US" sz="3200" dirty="0">
                <a:solidFill>
                  <a:srgbClr val="C00000"/>
                </a:solidFill>
              </a:rPr>
              <a:t>???</a:t>
            </a:r>
          </a:p>
          <a:p>
            <a:pPr>
              <a:buFont typeface="Wingdings" pitchFamily="2" charset="2"/>
              <a:buChar char="Ø"/>
            </a:pPr>
            <a:endParaRPr lang="en-US" sz="3200" dirty="0"/>
          </a:p>
          <a:p>
            <a:pPr>
              <a:buFont typeface="Wingdings" pitchFamily="2" charset="2"/>
              <a:buChar char="Ø"/>
            </a:pPr>
            <a:r>
              <a:rPr lang="en-US" sz="3200" dirty="0"/>
              <a:t>Proving technologies necessary for long duration reusable space vehicles with autonomous reentry and landing capabilities</a:t>
            </a:r>
          </a:p>
          <a:p>
            <a:pPr>
              <a:buNone/>
            </a:pPr>
            <a:endParaRPr lang="en-US" dirty="0"/>
          </a:p>
        </p:txBody>
      </p:sp>
    </p:spTree>
    <p:extLst>
      <p:ext uri="{BB962C8B-B14F-4D97-AF65-F5344CB8AC3E}">
        <p14:creationId xmlns:p14="http://schemas.microsoft.com/office/powerpoint/2010/main" val="12620375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18977"/>
            <a:ext cx="10515600" cy="1020725"/>
          </a:xfrm>
          <a:solidFill>
            <a:schemeClr val="accent1">
              <a:lumMod val="20000"/>
              <a:lumOff val="80000"/>
            </a:schemeClr>
          </a:solidFill>
          <a:ln>
            <a:solidFill>
              <a:schemeClr val="tx1"/>
            </a:solidFill>
          </a:ln>
        </p:spPr>
        <p:txBody>
          <a:bodyPr>
            <a:normAutofit/>
          </a:bodyPr>
          <a:lstStyle/>
          <a:p>
            <a:pPr algn="ctr"/>
            <a:r>
              <a:rPr lang="en-US" sz="4000" b="1" dirty="0" smtClean="0">
                <a:solidFill>
                  <a:srgbClr val="000066"/>
                </a:solidFill>
              </a:rPr>
              <a:t>A Perspective</a:t>
            </a:r>
            <a:endParaRPr lang="en-US" sz="4000" b="1" dirty="0">
              <a:solidFill>
                <a:srgbClr val="000066"/>
              </a:solidFill>
            </a:endParaRPr>
          </a:p>
        </p:txBody>
      </p:sp>
      <p:sp>
        <p:nvSpPr>
          <p:cNvPr id="4" name="Content Placeholder 3"/>
          <p:cNvSpPr>
            <a:spLocks noGrp="1"/>
          </p:cNvSpPr>
          <p:nvPr>
            <p:ph idx="1"/>
          </p:nvPr>
        </p:nvSpPr>
        <p:spPr>
          <a:xfrm>
            <a:off x="838200" y="1552353"/>
            <a:ext cx="10515600" cy="4624610"/>
          </a:xfrm>
          <a:ln>
            <a:solidFill>
              <a:schemeClr val="tx1"/>
            </a:solidFill>
          </a:ln>
        </p:spPr>
        <p:txBody>
          <a:bodyPr>
            <a:normAutofit/>
          </a:bodyPr>
          <a:lstStyle/>
          <a:p>
            <a:r>
              <a:rPr lang="en-US" dirty="0" smtClean="0"/>
              <a:t>Major states in the world are testing their ASAT capabilities overtly/covertly, directly/indirectly, partially/fully….does this mean that India should get carried away?</a:t>
            </a:r>
          </a:p>
          <a:p>
            <a:pPr>
              <a:buNone/>
            </a:pPr>
            <a:endParaRPr lang="en-US" dirty="0" smtClean="0"/>
          </a:p>
          <a:p>
            <a:r>
              <a:rPr lang="en-US" dirty="0" smtClean="0"/>
              <a:t>There could be efforts to ‘market’ space-to-ground offensive capability to the political leadership</a:t>
            </a:r>
          </a:p>
          <a:p>
            <a:pPr>
              <a:buNone/>
            </a:pPr>
            <a:endParaRPr lang="en-US" dirty="0" smtClean="0"/>
          </a:p>
          <a:p>
            <a:r>
              <a:rPr lang="en-US" dirty="0" smtClean="0"/>
              <a:t>Indian satellites could be targeted in case of any ‘eventualities’ </a:t>
            </a:r>
            <a:r>
              <a:rPr lang="en-US" dirty="0" smtClean="0"/>
              <a:t>(</a:t>
            </a:r>
            <a:r>
              <a:rPr lang="en-US" i="1" dirty="0" smtClean="0"/>
              <a:t>KKV</a:t>
            </a:r>
            <a:r>
              <a:rPr lang="en-US" dirty="0" smtClean="0"/>
              <a:t>). </a:t>
            </a:r>
            <a:r>
              <a:rPr lang="en-US" dirty="0" smtClean="0"/>
              <a:t>The probability of a debris hit to any Indian satellite increases even when a third country attacks the satellite of the fourth country </a:t>
            </a:r>
            <a:endParaRPr lang="en-US" dirty="0"/>
          </a:p>
        </p:txBody>
      </p:sp>
    </p:spTree>
    <p:extLst>
      <p:ext uri="{BB962C8B-B14F-4D97-AF65-F5344CB8AC3E}">
        <p14:creationId xmlns:p14="http://schemas.microsoft.com/office/powerpoint/2010/main" val="3712318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0966" y="365125"/>
            <a:ext cx="9335387" cy="1325563"/>
          </a:xfrm>
          <a:solidFill>
            <a:schemeClr val="accent1">
              <a:lumMod val="20000"/>
              <a:lumOff val="80000"/>
            </a:schemeClr>
          </a:solidFill>
          <a:ln>
            <a:solidFill>
              <a:schemeClr val="tx1"/>
            </a:solidFill>
          </a:ln>
        </p:spPr>
        <p:txBody>
          <a:bodyPr>
            <a:normAutofit/>
          </a:bodyPr>
          <a:lstStyle/>
          <a:p>
            <a:pPr algn="ctr"/>
            <a:r>
              <a:rPr lang="en-US" sz="4000" b="1" dirty="0" smtClean="0">
                <a:solidFill>
                  <a:srgbClr val="000066"/>
                </a:solidFill>
              </a:rPr>
              <a:t>Is Hard-kill the Only ASAT Option?</a:t>
            </a:r>
            <a:endParaRPr lang="en-US" sz="4000" b="1" dirty="0">
              <a:solidFill>
                <a:srgbClr val="000066"/>
              </a:solidFill>
            </a:endParaRPr>
          </a:p>
        </p:txBody>
      </p:sp>
      <p:sp>
        <p:nvSpPr>
          <p:cNvPr id="3" name="Content Placeholder 2"/>
          <p:cNvSpPr>
            <a:spLocks noGrp="1"/>
          </p:cNvSpPr>
          <p:nvPr>
            <p:ph idx="1"/>
          </p:nvPr>
        </p:nvSpPr>
        <p:spPr>
          <a:xfrm>
            <a:off x="1446028" y="1935125"/>
            <a:ext cx="9250325" cy="4061637"/>
          </a:xfrm>
          <a:ln>
            <a:solidFill>
              <a:schemeClr val="tx1"/>
            </a:solidFill>
          </a:ln>
        </p:spPr>
        <p:txBody>
          <a:bodyPr/>
          <a:lstStyle/>
          <a:p>
            <a:r>
              <a:rPr lang="en-US" dirty="0" smtClean="0"/>
              <a:t>Orbital weapons: space-mines, lasers, ….</a:t>
            </a:r>
          </a:p>
          <a:p>
            <a:pPr>
              <a:buNone/>
            </a:pPr>
            <a:endParaRPr lang="en-US" dirty="0" smtClean="0"/>
          </a:p>
          <a:p>
            <a:r>
              <a:rPr lang="en-US" dirty="0" smtClean="0"/>
              <a:t>Ground-based Lasers</a:t>
            </a:r>
          </a:p>
          <a:p>
            <a:pPr>
              <a:buNone/>
            </a:pPr>
            <a:endParaRPr lang="en-US" dirty="0" smtClean="0"/>
          </a:p>
          <a:p>
            <a:r>
              <a:rPr lang="en-US" dirty="0" smtClean="0"/>
              <a:t>Jamming </a:t>
            </a:r>
          </a:p>
          <a:p>
            <a:pPr>
              <a:buNone/>
            </a:pPr>
            <a:endParaRPr lang="en-US" dirty="0" smtClean="0"/>
          </a:p>
          <a:p>
            <a:r>
              <a:rPr lang="en-US" dirty="0" smtClean="0"/>
              <a:t>Cyber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7189"/>
            <a:ext cx="10515600" cy="1085850"/>
          </a:xfrm>
          <a:solidFill>
            <a:schemeClr val="accent1">
              <a:lumMod val="20000"/>
              <a:lumOff val="80000"/>
            </a:schemeClr>
          </a:solidFill>
          <a:ln>
            <a:solidFill>
              <a:schemeClr val="tx1"/>
            </a:solidFill>
          </a:ln>
        </p:spPr>
        <p:txBody>
          <a:bodyPr>
            <a:normAutofit/>
          </a:bodyPr>
          <a:lstStyle/>
          <a:p>
            <a:pPr algn="ctr"/>
            <a:r>
              <a:rPr lang="en-US" sz="4000" b="1" dirty="0">
                <a:solidFill>
                  <a:srgbClr val="000066"/>
                </a:solidFill>
              </a:rPr>
              <a:t>Soviet </a:t>
            </a:r>
            <a:r>
              <a:rPr lang="en-US" sz="4000" b="1" dirty="0" smtClean="0">
                <a:solidFill>
                  <a:srgbClr val="000066"/>
                </a:solidFill>
              </a:rPr>
              <a:t>Co-Orbital </a:t>
            </a:r>
            <a:r>
              <a:rPr lang="en-US" sz="4000" b="1" dirty="0">
                <a:solidFill>
                  <a:srgbClr val="000066"/>
                </a:solidFill>
              </a:rPr>
              <a:t>ASAT </a:t>
            </a:r>
            <a:r>
              <a:rPr lang="en-US" sz="4000" b="1" dirty="0" smtClean="0">
                <a:solidFill>
                  <a:srgbClr val="000066"/>
                </a:solidFill>
              </a:rPr>
              <a:t>System</a:t>
            </a:r>
            <a:endParaRPr lang="en-US" sz="4000" b="1" dirty="0">
              <a:solidFill>
                <a:srgbClr val="000066"/>
              </a:solidFill>
            </a:endParaRPr>
          </a:p>
        </p:txBody>
      </p:sp>
      <p:sp>
        <p:nvSpPr>
          <p:cNvPr id="3" name="Content Placeholder 2"/>
          <p:cNvSpPr>
            <a:spLocks noGrp="1"/>
          </p:cNvSpPr>
          <p:nvPr>
            <p:ph idx="1"/>
          </p:nvPr>
        </p:nvSpPr>
        <p:spPr>
          <a:xfrm>
            <a:off x="838200" y="1714500"/>
            <a:ext cx="10515600" cy="4462463"/>
          </a:xfrm>
          <a:ln>
            <a:solidFill>
              <a:schemeClr val="tx1"/>
            </a:solidFill>
          </a:ln>
        </p:spPr>
        <p:txBody>
          <a:bodyPr>
            <a:normAutofit lnSpcReduction="10000"/>
          </a:bodyPr>
          <a:lstStyle/>
          <a:p>
            <a:r>
              <a:rPr lang="en-US" b="1" dirty="0"/>
              <a:t>Co-orbital strategy: </a:t>
            </a:r>
            <a:r>
              <a:rPr lang="en-US" dirty="0"/>
              <a:t>a weapon armed with</a:t>
            </a:r>
            <a:r>
              <a:rPr lang="en-US" b="1" dirty="0"/>
              <a:t> </a:t>
            </a:r>
            <a:r>
              <a:rPr lang="en-US" i="1" u="sng" dirty="0"/>
              <a:t>conventional explosives </a:t>
            </a:r>
            <a:r>
              <a:rPr lang="en-US" dirty="0"/>
              <a:t>is launched into the same orbit as the target satellite and moves near enough to destroy it</a:t>
            </a:r>
          </a:p>
          <a:p>
            <a:pPr>
              <a:buNone/>
            </a:pPr>
            <a:endParaRPr lang="en-US" dirty="0"/>
          </a:p>
          <a:p>
            <a:r>
              <a:rPr lang="en-US" dirty="0"/>
              <a:t>1978 to 1982:Tested about one intercept a year </a:t>
            </a:r>
            <a:r>
              <a:rPr lang="en-US" i="1" dirty="0"/>
              <a:t>(the system was decommissioned in 1993)</a:t>
            </a:r>
          </a:p>
          <a:p>
            <a:pPr>
              <a:buNone/>
            </a:pPr>
            <a:r>
              <a:rPr lang="en-US" dirty="0"/>
              <a:t> </a:t>
            </a:r>
          </a:p>
          <a:p>
            <a:r>
              <a:rPr lang="en-US" dirty="0" smtClean="0"/>
              <a:t>Could such system be made </a:t>
            </a:r>
            <a:r>
              <a:rPr lang="en-US" dirty="0"/>
              <a:t>operational </a:t>
            </a:r>
            <a:r>
              <a:rPr lang="en-US" dirty="0" smtClean="0"/>
              <a:t>again???</a:t>
            </a:r>
          </a:p>
          <a:p>
            <a:endParaRPr lang="en-US" dirty="0"/>
          </a:p>
          <a:p>
            <a:r>
              <a:rPr lang="en-US" b="1" dirty="0">
                <a:solidFill>
                  <a:srgbClr val="3333FF"/>
                </a:solidFill>
              </a:rPr>
              <a:t>Air-Launched Miniature Vehicle (ALMV</a:t>
            </a:r>
            <a:r>
              <a:rPr lang="en-US" b="1" dirty="0" smtClean="0">
                <a:solidFill>
                  <a:srgbClr val="3333FF"/>
                </a:solidFill>
              </a:rPr>
              <a:t>)…The US system (1982)</a:t>
            </a:r>
            <a:endParaRPr lang="en-US" dirty="0"/>
          </a:p>
        </p:txBody>
      </p:sp>
    </p:spTree>
    <p:extLst>
      <p:ext uri="{BB962C8B-B14F-4D97-AF65-F5344CB8AC3E}">
        <p14:creationId xmlns:p14="http://schemas.microsoft.com/office/powerpoint/2010/main" val="16762579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4325"/>
            <a:ext cx="10515600" cy="1042989"/>
          </a:xfrm>
          <a:solidFill>
            <a:schemeClr val="accent1">
              <a:lumMod val="20000"/>
              <a:lumOff val="80000"/>
            </a:schemeClr>
          </a:solidFill>
          <a:ln>
            <a:solidFill>
              <a:schemeClr val="tx1"/>
            </a:solidFill>
          </a:ln>
        </p:spPr>
        <p:txBody>
          <a:bodyPr/>
          <a:lstStyle/>
          <a:p>
            <a:pPr algn="ctr"/>
            <a:r>
              <a:rPr lang="en-US" b="1" dirty="0">
                <a:solidFill>
                  <a:srgbClr val="000066"/>
                </a:solidFill>
              </a:rPr>
              <a:t>Take account of…</a:t>
            </a:r>
            <a:endParaRPr lang="en-IN" dirty="0"/>
          </a:p>
        </p:txBody>
      </p:sp>
      <p:sp>
        <p:nvSpPr>
          <p:cNvPr id="3" name="Content Placeholder 2"/>
          <p:cNvSpPr>
            <a:spLocks noGrp="1"/>
          </p:cNvSpPr>
          <p:nvPr>
            <p:ph idx="1"/>
          </p:nvPr>
        </p:nvSpPr>
        <p:spPr>
          <a:xfrm>
            <a:off x="838200" y="1671638"/>
            <a:ext cx="10515600" cy="4629149"/>
          </a:xfrm>
          <a:ln>
            <a:solidFill>
              <a:schemeClr val="tx1"/>
            </a:solidFill>
          </a:ln>
        </p:spPr>
        <p:txBody>
          <a:bodyPr>
            <a:normAutofit/>
          </a:bodyPr>
          <a:lstStyle/>
          <a:p>
            <a:r>
              <a:rPr lang="en-US" dirty="0" smtClean="0"/>
              <a:t>Technologies and policies for debris removal</a:t>
            </a:r>
          </a:p>
          <a:p>
            <a:pPr marL="0" indent="0">
              <a:buNone/>
            </a:pPr>
            <a:r>
              <a:rPr lang="en-US" dirty="0" smtClean="0"/>
              <a:t> </a:t>
            </a:r>
          </a:p>
          <a:p>
            <a:r>
              <a:rPr lang="en-IN" dirty="0"/>
              <a:t>On-Orbit Satellite </a:t>
            </a:r>
            <a:r>
              <a:rPr lang="en-IN" dirty="0" smtClean="0"/>
              <a:t>Servicing</a:t>
            </a:r>
          </a:p>
          <a:p>
            <a:pPr marL="0" indent="0">
              <a:buNone/>
            </a:pPr>
            <a:r>
              <a:rPr lang="en-IN" dirty="0" smtClean="0"/>
              <a:t> </a:t>
            </a:r>
            <a:endParaRPr lang="en-US" dirty="0" smtClean="0"/>
          </a:p>
          <a:p>
            <a:r>
              <a:rPr lang="en-US" dirty="0" smtClean="0"/>
              <a:t>Weapons in space</a:t>
            </a:r>
          </a:p>
          <a:p>
            <a:pPr marL="0" indent="0">
              <a:buNone/>
            </a:pPr>
            <a:endParaRPr lang="en-US" dirty="0" smtClean="0"/>
          </a:p>
          <a:p>
            <a:r>
              <a:rPr lang="en-US" dirty="0" smtClean="0"/>
              <a:t>SSA efforts  </a:t>
            </a:r>
          </a:p>
          <a:p>
            <a:pPr marL="0" indent="0">
              <a:buNone/>
            </a:pPr>
            <a:endParaRPr lang="en-US" dirty="0" smtClean="0"/>
          </a:p>
          <a:p>
            <a:r>
              <a:rPr lang="en-US" dirty="0" smtClean="0"/>
              <a:t>Space tourism </a:t>
            </a:r>
            <a:endParaRPr lang="en-IN" dirty="0"/>
          </a:p>
        </p:txBody>
      </p:sp>
    </p:spTree>
    <p:extLst>
      <p:ext uri="{BB962C8B-B14F-4D97-AF65-F5344CB8AC3E}">
        <p14:creationId xmlns:p14="http://schemas.microsoft.com/office/powerpoint/2010/main" val="20426897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685800"/>
            <a:ext cx="7848600" cy="914400"/>
          </a:xfrm>
          <a:solidFill>
            <a:schemeClr val="accent1">
              <a:lumMod val="20000"/>
              <a:lumOff val="80000"/>
            </a:schemeClr>
          </a:solidFill>
          <a:ln>
            <a:solidFill>
              <a:schemeClr val="tx1"/>
            </a:solidFill>
          </a:ln>
        </p:spPr>
        <p:txBody>
          <a:bodyPr>
            <a:normAutofit/>
          </a:bodyPr>
          <a:lstStyle/>
          <a:p>
            <a:pPr algn="ctr"/>
            <a:r>
              <a:rPr lang="en-US" sz="4000" b="1" dirty="0">
                <a:solidFill>
                  <a:srgbClr val="000066"/>
                </a:solidFill>
              </a:rPr>
              <a:t>The </a:t>
            </a:r>
            <a:r>
              <a:rPr lang="en-US" sz="4000" b="1" dirty="0" smtClean="0">
                <a:solidFill>
                  <a:srgbClr val="000066"/>
                </a:solidFill>
              </a:rPr>
              <a:t>Truth… </a:t>
            </a:r>
            <a:endParaRPr lang="en-US" sz="4000" b="1" dirty="0">
              <a:solidFill>
                <a:srgbClr val="000066"/>
              </a:solidFill>
            </a:endParaRPr>
          </a:p>
        </p:txBody>
      </p:sp>
      <p:sp>
        <p:nvSpPr>
          <p:cNvPr id="3" name="Content Placeholder 2"/>
          <p:cNvSpPr>
            <a:spLocks noGrp="1"/>
          </p:cNvSpPr>
          <p:nvPr>
            <p:ph idx="1"/>
          </p:nvPr>
        </p:nvSpPr>
        <p:spPr>
          <a:xfrm>
            <a:off x="2133600" y="1752600"/>
            <a:ext cx="7848600" cy="4033837"/>
          </a:xfrm>
          <a:ln>
            <a:solidFill>
              <a:schemeClr val="tx1"/>
            </a:solidFill>
          </a:ln>
        </p:spPr>
        <p:txBody>
          <a:bodyPr>
            <a:normAutofit lnSpcReduction="10000"/>
          </a:bodyPr>
          <a:lstStyle/>
          <a:p>
            <a:pPr algn="just">
              <a:buNone/>
            </a:pPr>
            <a:endParaRPr lang="en-US" sz="2400" dirty="0"/>
          </a:p>
          <a:p>
            <a:pPr algn="just"/>
            <a:r>
              <a:rPr lang="en-US" sz="2400" dirty="0"/>
              <a:t>The “Pearl </a:t>
            </a:r>
            <a:r>
              <a:rPr lang="en-US" sz="2400" dirty="0" err="1"/>
              <a:t>Harbour</a:t>
            </a:r>
            <a:r>
              <a:rPr lang="en-US" sz="2400" dirty="0"/>
              <a:t>” </a:t>
            </a:r>
            <a:r>
              <a:rPr lang="en-US" sz="2400" dirty="0" smtClean="0"/>
              <a:t>syndrome</a:t>
            </a:r>
          </a:p>
          <a:p>
            <a:pPr algn="just"/>
            <a:endParaRPr lang="en-US" sz="2400" dirty="0"/>
          </a:p>
          <a:p>
            <a:pPr algn="just"/>
            <a:r>
              <a:rPr lang="en-US" sz="2400" dirty="0" smtClean="0"/>
              <a:t>Missile </a:t>
            </a:r>
            <a:r>
              <a:rPr lang="en-US" sz="2400" dirty="0" err="1" smtClean="0"/>
              <a:t>defence</a:t>
            </a:r>
            <a:r>
              <a:rPr lang="en-US" sz="2400" dirty="0" smtClean="0"/>
              <a:t> policies</a:t>
            </a:r>
          </a:p>
          <a:p>
            <a:pPr algn="just"/>
            <a:endParaRPr lang="en-US" sz="2400" dirty="0"/>
          </a:p>
          <a:p>
            <a:pPr algn="just"/>
            <a:r>
              <a:rPr lang="en-US" sz="2400" dirty="0" smtClean="0"/>
              <a:t>Legal regime unlikely in near future. Space </a:t>
            </a:r>
            <a:r>
              <a:rPr lang="en-US" sz="2400" dirty="0"/>
              <a:t>disarmament and arms control debate </a:t>
            </a:r>
            <a:r>
              <a:rPr lang="en-US" sz="2400" dirty="0" smtClean="0"/>
              <a:t>in nascent stage</a:t>
            </a:r>
          </a:p>
          <a:p>
            <a:pPr algn="just"/>
            <a:endParaRPr lang="en-US" sz="2400" dirty="0"/>
          </a:p>
          <a:p>
            <a:pPr algn="just"/>
            <a:r>
              <a:rPr lang="en-IN" sz="2400" dirty="0"/>
              <a:t>L</a:t>
            </a:r>
            <a:r>
              <a:rPr lang="en-IN" sz="2400" dirty="0" smtClean="0"/>
              <a:t>ine </a:t>
            </a:r>
            <a:r>
              <a:rPr lang="en-IN" sz="2400" dirty="0"/>
              <a:t>between militarization and </a:t>
            </a:r>
            <a:r>
              <a:rPr lang="en-IN" sz="2400" dirty="0" err="1"/>
              <a:t>weaponisation</a:t>
            </a:r>
            <a:r>
              <a:rPr lang="en-IN" sz="2400" dirty="0"/>
              <a:t>  getting thin….</a:t>
            </a:r>
          </a:p>
          <a:p>
            <a:pPr algn="just"/>
            <a:endParaRPr lang="en-US" sz="2400" dirty="0"/>
          </a:p>
          <a:p>
            <a:endParaRPr lang="en-US" dirty="0"/>
          </a:p>
        </p:txBody>
      </p:sp>
    </p:spTree>
    <p:extLst>
      <p:ext uri="{BB962C8B-B14F-4D97-AF65-F5344CB8AC3E}">
        <p14:creationId xmlns:p14="http://schemas.microsoft.com/office/powerpoint/2010/main" val="4167785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7200"/>
            <a:ext cx="8229600" cy="960438"/>
          </a:xfrm>
          <a:solidFill>
            <a:schemeClr val="accent1">
              <a:lumMod val="20000"/>
              <a:lumOff val="80000"/>
            </a:schemeClr>
          </a:solidFill>
          <a:ln>
            <a:solidFill>
              <a:schemeClr val="tx1"/>
            </a:solidFill>
          </a:ln>
        </p:spPr>
        <p:txBody>
          <a:bodyPr>
            <a:normAutofit/>
          </a:bodyPr>
          <a:lstStyle/>
          <a:p>
            <a:pPr algn="ctr"/>
            <a:r>
              <a:rPr lang="en-US" sz="4000" b="1" dirty="0" smtClean="0">
                <a:solidFill>
                  <a:srgbClr val="000066"/>
                </a:solidFill>
              </a:rPr>
              <a:t>Concept </a:t>
            </a:r>
            <a:r>
              <a:rPr lang="en-US" sz="4000" b="1" dirty="0">
                <a:solidFill>
                  <a:srgbClr val="000066"/>
                </a:solidFill>
              </a:rPr>
              <a:t>of Deterrence </a:t>
            </a:r>
          </a:p>
        </p:txBody>
      </p:sp>
      <p:sp>
        <p:nvSpPr>
          <p:cNvPr id="3" name="Content Placeholder 2"/>
          <p:cNvSpPr>
            <a:spLocks noGrp="1"/>
          </p:cNvSpPr>
          <p:nvPr>
            <p:ph idx="1"/>
          </p:nvPr>
        </p:nvSpPr>
        <p:spPr>
          <a:xfrm>
            <a:off x="1981200" y="1600201"/>
            <a:ext cx="8229600" cy="4267200"/>
          </a:xfrm>
          <a:ln>
            <a:solidFill>
              <a:schemeClr val="tx1"/>
            </a:solidFill>
          </a:ln>
        </p:spPr>
        <p:txBody>
          <a:bodyPr>
            <a:normAutofit/>
          </a:bodyPr>
          <a:lstStyle/>
          <a:p>
            <a:endParaRPr lang="en-US" sz="2400" dirty="0" smtClean="0"/>
          </a:p>
          <a:p>
            <a:r>
              <a:rPr lang="en-US" sz="2400" dirty="0" smtClean="0"/>
              <a:t>Nuclear deterrence…..What is important is dissuasion…create a fear….. ‘nuclear’ is just ‘a means’   </a:t>
            </a:r>
            <a:endParaRPr lang="en-US" sz="2400" dirty="0"/>
          </a:p>
          <a:p>
            <a:endParaRPr lang="en-US" sz="2400" dirty="0" smtClean="0"/>
          </a:p>
          <a:p>
            <a:r>
              <a:rPr lang="en-US" sz="2400" dirty="0" smtClean="0"/>
              <a:t>Bows</a:t>
            </a:r>
            <a:r>
              <a:rPr lang="en-US" sz="2400" dirty="0"/>
              <a:t>, arrows and nuclear weapons </a:t>
            </a:r>
          </a:p>
          <a:p>
            <a:pPr>
              <a:buNone/>
            </a:pPr>
            <a:endParaRPr lang="en-US" sz="2400" dirty="0"/>
          </a:p>
          <a:p>
            <a:r>
              <a:rPr lang="en-US" sz="2400" dirty="0" smtClean="0">
                <a:solidFill>
                  <a:srgbClr val="C00000"/>
                </a:solidFill>
              </a:rPr>
              <a:t>Could </a:t>
            </a:r>
            <a:r>
              <a:rPr lang="en-US" sz="2400" dirty="0">
                <a:solidFill>
                  <a:srgbClr val="C00000"/>
                </a:solidFill>
              </a:rPr>
              <a:t>Orbital </a:t>
            </a:r>
            <a:r>
              <a:rPr lang="en-US" sz="2400" dirty="0" smtClean="0">
                <a:solidFill>
                  <a:srgbClr val="C00000"/>
                </a:solidFill>
              </a:rPr>
              <a:t>Weapons emerge as </a:t>
            </a:r>
            <a:r>
              <a:rPr lang="en-US" sz="2400" dirty="0">
                <a:solidFill>
                  <a:srgbClr val="C00000"/>
                </a:solidFill>
              </a:rPr>
              <a:t>an </a:t>
            </a:r>
            <a:r>
              <a:rPr lang="en-US" sz="2400" b="1" i="1" dirty="0" smtClean="0">
                <a:solidFill>
                  <a:srgbClr val="C00000"/>
                </a:solidFill>
              </a:rPr>
              <a:t>alternative</a:t>
            </a:r>
            <a:r>
              <a:rPr lang="en-US" sz="2400" dirty="0" smtClean="0">
                <a:solidFill>
                  <a:srgbClr val="C00000"/>
                </a:solidFill>
              </a:rPr>
              <a:t> deterrence </a:t>
            </a:r>
            <a:endParaRPr lang="en-US" sz="2400" dirty="0">
              <a:solidFill>
                <a:srgbClr val="C00000"/>
              </a:solidFill>
            </a:endParaRPr>
          </a:p>
          <a:p>
            <a:pPr>
              <a:buNone/>
            </a:pPr>
            <a:endParaRPr lang="en-US" sz="2400" dirty="0"/>
          </a:p>
          <a:p>
            <a:pPr>
              <a:buNone/>
            </a:pPr>
            <a:endParaRPr lang="en-US" sz="2400" dirty="0"/>
          </a:p>
        </p:txBody>
      </p:sp>
    </p:spTree>
    <p:extLst>
      <p:ext uri="{BB962C8B-B14F-4D97-AF65-F5344CB8AC3E}">
        <p14:creationId xmlns:p14="http://schemas.microsoft.com/office/powerpoint/2010/main" val="12260520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7200"/>
            <a:ext cx="8229600" cy="914400"/>
          </a:xfrm>
          <a:solidFill>
            <a:schemeClr val="accent1">
              <a:lumMod val="20000"/>
              <a:lumOff val="80000"/>
            </a:schemeClr>
          </a:solidFill>
          <a:ln>
            <a:solidFill>
              <a:schemeClr val="tx1"/>
            </a:solidFill>
          </a:ln>
        </p:spPr>
        <p:txBody>
          <a:bodyPr>
            <a:normAutofit/>
          </a:bodyPr>
          <a:lstStyle/>
          <a:p>
            <a:pPr algn="ctr"/>
            <a:r>
              <a:rPr lang="en-US" sz="4000" b="1" dirty="0" smtClean="0">
                <a:solidFill>
                  <a:srgbClr val="000066"/>
                </a:solidFill>
              </a:rPr>
              <a:t>Likely possibilities</a:t>
            </a:r>
            <a:r>
              <a:rPr lang="en-US" sz="4000" dirty="0" smtClean="0">
                <a:solidFill>
                  <a:srgbClr val="000066"/>
                </a:solidFill>
              </a:rPr>
              <a:t>…</a:t>
            </a:r>
            <a:endParaRPr lang="en-US" sz="4000" dirty="0">
              <a:solidFill>
                <a:srgbClr val="000066"/>
              </a:solidFill>
            </a:endParaRPr>
          </a:p>
        </p:txBody>
      </p:sp>
      <p:sp>
        <p:nvSpPr>
          <p:cNvPr id="3" name="Content Placeholder 2"/>
          <p:cNvSpPr>
            <a:spLocks noGrp="1"/>
          </p:cNvSpPr>
          <p:nvPr>
            <p:ph idx="1"/>
          </p:nvPr>
        </p:nvSpPr>
        <p:spPr>
          <a:xfrm>
            <a:off x="1981200" y="1600200"/>
            <a:ext cx="8229600" cy="3810000"/>
          </a:xfrm>
          <a:ln>
            <a:solidFill>
              <a:schemeClr val="tx1"/>
            </a:solidFill>
          </a:ln>
        </p:spPr>
        <p:txBody>
          <a:bodyPr>
            <a:normAutofit/>
          </a:bodyPr>
          <a:lstStyle/>
          <a:p>
            <a:pPr algn="just"/>
            <a:r>
              <a:rPr lang="en-US" dirty="0" smtClean="0"/>
              <a:t>Many states could probably peruse double </a:t>
            </a:r>
            <a:r>
              <a:rPr lang="en-US" dirty="0" smtClean="0"/>
              <a:t>policy: engage in anti-satellite arms control </a:t>
            </a:r>
            <a:r>
              <a:rPr lang="en-US" dirty="0" smtClean="0"/>
              <a:t>talks </a:t>
            </a:r>
          </a:p>
          <a:p>
            <a:pPr algn="just"/>
            <a:endParaRPr lang="en-US" dirty="0" smtClean="0"/>
          </a:p>
          <a:p>
            <a:pPr algn="just"/>
            <a:r>
              <a:rPr lang="en-US" dirty="0" smtClean="0"/>
              <a:t>Debate </a:t>
            </a:r>
            <a:r>
              <a:rPr lang="en-US" dirty="0" smtClean="0"/>
              <a:t>the dangers of </a:t>
            </a:r>
            <a:r>
              <a:rPr lang="en-US" dirty="0" err="1" smtClean="0"/>
              <a:t>weaponisation</a:t>
            </a:r>
            <a:r>
              <a:rPr lang="en-US" dirty="0" smtClean="0"/>
              <a:t> of space  </a:t>
            </a:r>
            <a:endParaRPr lang="en-US" dirty="0" smtClean="0"/>
          </a:p>
          <a:p>
            <a:pPr algn="just"/>
            <a:endParaRPr lang="en-US" dirty="0" smtClean="0"/>
          </a:p>
          <a:p>
            <a:pPr algn="just"/>
            <a:r>
              <a:rPr lang="en-US" dirty="0" smtClean="0"/>
              <a:t>Without much of fanfare continue </a:t>
            </a:r>
            <a:r>
              <a:rPr lang="en-US" dirty="0" smtClean="0"/>
              <a:t>pursuing (may test too) anti-satellite </a:t>
            </a:r>
            <a:r>
              <a:rPr lang="en-US" dirty="0" smtClean="0"/>
              <a:t>technology…KKV to jamming to cyber </a:t>
            </a:r>
            <a:endParaRPr lang="en-US" dirty="0" smtClean="0"/>
          </a:p>
          <a:p>
            <a:pPr algn="just">
              <a:buNone/>
            </a:pPr>
            <a:endParaRPr lang="en-US" dirty="0" smtClean="0">
              <a:solidFill>
                <a:srgbClr val="0000FF"/>
              </a:solidFill>
            </a:endParaRPr>
          </a:p>
        </p:txBody>
      </p:sp>
    </p:spTree>
    <p:extLst>
      <p:ext uri="{BB962C8B-B14F-4D97-AF65-F5344CB8AC3E}">
        <p14:creationId xmlns:p14="http://schemas.microsoft.com/office/powerpoint/2010/main" val="41590792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85775"/>
            <a:ext cx="10515600" cy="1000125"/>
          </a:xfrm>
          <a:solidFill>
            <a:schemeClr val="accent1">
              <a:lumMod val="20000"/>
              <a:lumOff val="80000"/>
            </a:schemeClr>
          </a:solidFill>
          <a:ln>
            <a:solidFill>
              <a:schemeClr val="tx1"/>
            </a:solidFill>
          </a:ln>
        </p:spPr>
        <p:txBody>
          <a:bodyPr>
            <a:normAutofit/>
          </a:bodyPr>
          <a:lstStyle/>
          <a:p>
            <a:pPr algn="ctr"/>
            <a:r>
              <a:rPr lang="en-US" sz="4000" b="1" dirty="0" smtClean="0">
                <a:solidFill>
                  <a:srgbClr val="000066"/>
                </a:solidFill>
              </a:rPr>
              <a:t>The Challenge  </a:t>
            </a:r>
            <a:endParaRPr lang="en-IN" sz="4000" b="1" dirty="0">
              <a:solidFill>
                <a:srgbClr val="000066"/>
              </a:solidFill>
            </a:endParaRPr>
          </a:p>
        </p:txBody>
      </p:sp>
      <p:sp>
        <p:nvSpPr>
          <p:cNvPr id="3" name="Content Placeholder 2"/>
          <p:cNvSpPr>
            <a:spLocks noGrp="1"/>
          </p:cNvSpPr>
          <p:nvPr>
            <p:ph idx="1"/>
          </p:nvPr>
        </p:nvSpPr>
        <p:spPr>
          <a:ln>
            <a:solidFill>
              <a:schemeClr val="tx1"/>
            </a:solidFill>
          </a:ln>
        </p:spPr>
        <p:txBody>
          <a:bodyPr>
            <a:normAutofit lnSpcReduction="10000"/>
          </a:bodyPr>
          <a:lstStyle/>
          <a:p>
            <a:r>
              <a:rPr lang="en-IN" dirty="0"/>
              <a:t>Can India foolishly turn a blind eye to </a:t>
            </a:r>
            <a:r>
              <a:rPr lang="en-IN" dirty="0" smtClean="0"/>
              <a:t>such ASAT related developments?</a:t>
            </a:r>
          </a:p>
          <a:p>
            <a:pPr marL="0" indent="0">
              <a:buNone/>
            </a:pPr>
            <a:r>
              <a:rPr lang="en-IN" dirty="0" smtClean="0"/>
              <a:t> </a:t>
            </a:r>
          </a:p>
          <a:p>
            <a:r>
              <a:rPr lang="en-IN" dirty="0" smtClean="0"/>
              <a:t>There is a need to acknowledge the “gravity” of situation</a:t>
            </a:r>
          </a:p>
          <a:p>
            <a:pPr marL="0" indent="0">
              <a:buNone/>
            </a:pPr>
            <a:endParaRPr lang="en-IN" dirty="0" smtClean="0"/>
          </a:p>
          <a:p>
            <a:r>
              <a:rPr lang="en-IN" dirty="0" smtClean="0"/>
              <a:t>Need to develop </a:t>
            </a:r>
            <a:r>
              <a:rPr lang="en-IN" dirty="0"/>
              <a:t>counter-capabilities to ensure security of </a:t>
            </a:r>
            <a:r>
              <a:rPr lang="en-IN" dirty="0" smtClean="0"/>
              <a:t>its </a:t>
            </a:r>
            <a:r>
              <a:rPr lang="en-IN" dirty="0"/>
              <a:t>space </a:t>
            </a:r>
            <a:r>
              <a:rPr lang="en-IN" dirty="0" smtClean="0"/>
              <a:t>assets</a:t>
            </a:r>
          </a:p>
          <a:p>
            <a:pPr marL="0" indent="0">
              <a:buNone/>
            </a:pPr>
            <a:r>
              <a:rPr lang="en-IN" dirty="0" smtClean="0"/>
              <a:t> </a:t>
            </a:r>
          </a:p>
          <a:p>
            <a:r>
              <a:rPr lang="en-IN" dirty="0" smtClean="0"/>
              <a:t>The real challenge is to ensure that under no circumstances a capability gets designed which could end up creating space debris  </a:t>
            </a:r>
            <a:endParaRPr lang="en-IN" dirty="0"/>
          </a:p>
        </p:txBody>
      </p:sp>
    </p:spTree>
    <p:extLst>
      <p:ext uri="{BB962C8B-B14F-4D97-AF65-F5344CB8AC3E}">
        <p14:creationId xmlns:p14="http://schemas.microsoft.com/office/powerpoint/2010/main" val="651470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85813" y="685801"/>
            <a:ext cx="10567987" cy="5243512"/>
          </a:xfrm>
          <a:solidFill>
            <a:schemeClr val="bg1">
              <a:lumMod val="85000"/>
            </a:schemeClr>
          </a:solidFill>
          <a:ln>
            <a:solidFill>
              <a:schemeClr val="tx1"/>
            </a:solidFill>
          </a:ln>
        </p:spPr>
        <p:txBody>
          <a:bodyPr>
            <a:normAutofit/>
          </a:bodyPr>
          <a:lstStyle/>
          <a:p>
            <a:pPr algn="ctr"/>
            <a:r>
              <a:rPr lang="en-IN" sz="7200" b="1" dirty="0" smtClean="0"/>
              <a:t>India</a:t>
            </a:r>
            <a:r>
              <a:rPr lang="en-IN" sz="6000" b="1" dirty="0" smtClean="0"/>
              <a:t> </a:t>
            </a:r>
            <a:br>
              <a:rPr lang="en-IN" sz="6000" b="1" dirty="0" smtClean="0"/>
            </a:br>
            <a:r>
              <a:rPr lang="en-IN" sz="4800" b="1" i="1" dirty="0" smtClean="0"/>
              <a:t>&amp;</a:t>
            </a:r>
            <a:br>
              <a:rPr lang="en-IN" sz="4800" b="1" i="1" dirty="0" smtClean="0"/>
            </a:br>
            <a:r>
              <a:rPr lang="en-IN" sz="4800" b="1" i="1" dirty="0" smtClean="0"/>
              <a:t>Challenges from </a:t>
            </a:r>
            <a:r>
              <a:rPr lang="en-IN" sz="6000" b="1" dirty="0" smtClean="0"/>
              <a:t/>
            </a:r>
            <a:br>
              <a:rPr lang="en-IN" sz="6000" b="1" dirty="0" smtClean="0"/>
            </a:br>
            <a:r>
              <a:rPr lang="en-IN" sz="7200" b="1" dirty="0" smtClean="0"/>
              <a:t>Space </a:t>
            </a:r>
            <a:r>
              <a:rPr lang="en-IN" sz="7200" b="1" dirty="0" err="1" smtClean="0"/>
              <a:t>Weaponisation</a:t>
            </a:r>
            <a:r>
              <a:rPr lang="en-IN" sz="7200" dirty="0" smtClean="0"/>
              <a:t> </a:t>
            </a:r>
            <a:r>
              <a:rPr lang="en-IN" dirty="0"/>
              <a:t>	</a:t>
            </a:r>
            <a:br>
              <a:rPr lang="en-IN" dirty="0"/>
            </a:br>
            <a:endParaRPr lang="en-IN" dirty="0"/>
          </a:p>
        </p:txBody>
      </p:sp>
    </p:spTree>
    <p:extLst>
      <p:ext uri="{BB962C8B-B14F-4D97-AF65-F5344CB8AC3E}">
        <p14:creationId xmlns:p14="http://schemas.microsoft.com/office/powerpoint/2010/main" val="24202277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33400"/>
            <a:ext cx="8229600" cy="884238"/>
          </a:xfrm>
          <a:solidFill>
            <a:schemeClr val="accent1">
              <a:lumMod val="20000"/>
              <a:lumOff val="80000"/>
            </a:schemeClr>
          </a:solidFill>
          <a:ln>
            <a:solidFill>
              <a:schemeClr val="tx1"/>
            </a:solidFill>
          </a:ln>
        </p:spPr>
        <p:txBody>
          <a:bodyPr>
            <a:normAutofit/>
          </a:bodyPr>
          <a:lstStyle/>
          <a:p>
            <a:pPr algn="ctr"/>
            <a:r>
              <a:rPr lang="en-US" sz="4000" b="1" dirty="0" smtClean="0">
                <a:solidFill>
                  <a:srgbClr val="000066"/>
                </a:solidFill>
              </a:rPr>
              <a:t>Decide on…</a:t>
            </a:r>
            <a:endParaRPr lang="en-US" sz="4000" b="1" dirty="0">
              <a:solidFill>
                <a:srgbClr val="000066"/>
              </a:solidFill>
            </a:endParaRPr>
          </a:p>
        </p:txBody>
      </p:sp>
      <p:sp>
        <p:nvSpPr>
          <p:cNvPr id="3" name="Content Placeholder 2"/>
          <p:cNvSpPr>
            <a:spLocks noGrp="1"/>
          </p:cNvSpPr>
          <p:nvPr>
            <p:ph idx="1"/>
          </p:nvPr>
        </p:nvSpPr>
        <p:spPr>
          <a:xfrm>
            <a:off x="1981200" y="1600200"/>
            <a:ext cx="8229600" cy="4648200"/>
          </a:xfrm>
          <a:ln>
            <a:solidFill>
              <a:schemeClr val="tx1"/>
            </a:solidFill>
          </a:ln>
        </p:spPr>
        <p:txBody>
          <a:bodyPr>
            <a:normAutofit/>
          </a:bodyPr>
          <a:lstStyle/>
          <a:p>
            <a:pPr algn="just"/>
            <a:r>
              <a:rPr lang="en-US" sz="2400" dirty="0"/>
              <a:t>Look for diplomatic alternatives, device means to control offensive </a:t>
            </a:r>
            <a:r>
              <a:rPr lang="en-US" sz="2400" dirty="0" smtClean="0"/>
              <a:t>armaments</a:t>
            </a:r>
          </a:p>
          <a:p>
            <a:pPr marL="0" indent="0" algn="just">
              <a:buNone/>
            </a:pPr>
            <a:r>
              <a:rPr lang="en-US" sz="2400" dirty="0" smtClean="0"/>
              <a:t> </a:t>
            </a:r>
          </a:p>
          <a:p>
            <a:pPr algn="just"/>
            <a:r>
              <a:rPr lang="en-US" sz="2400" dirty="0" smtClean="0"/>
              <a:t>Develop </a:t>
            </a:r>
            <a:r>
              <a:rPr lang="en-US" sz="2400" dirty="0"/>
              <a:t>technologies for strengthening of the protection of orbiting </a:t>
            </a:r>
            <a:r>
              <a:rPr lang="en-US" sz="2400" dirty="0" smtClean="0"/>
              <a:t>systems</a:t>
            </a:r>
          </a:p>
          <a:p>
            <a:pPr marL="0" indent="0" algn="just">
              <a:buNone/>
            </a:pPr>
            <a:endParaRPr lang="en-US" sz="2400" dirty="0"/>
          </a:p>
          <a:p>
            <a:pPr algn="just"/>
            <a:r>
              <a:rPr lang="en-US" sz="2400" dirty="0"/>
              <a:t>Intergovernmental </a:t>
            </a:r>
            <a:r>
              <a:rPr lang="en-US" sz="2400" dirty="0" smtClean="0"/>
              <a:t>collaboration</a:t>
            </a:r>
          </a:p>
          <a:p>
            <a:pPr marL="0" indent="0" algn="just">
              <a:buNone/>
            </a:pPr>
            <a:r>
              <a:rPr lang="en-US" sz="2400" dirty="0" smtClean="0"/>
              <a:t> </a:t>
            </a:r>
          </a:p>
          <a:p>
            <a:pPr algn="just"/>
            <a:r>
              <a:rPr lang="en-US" sz="2400" dirty="0" smtClean="0"/>
              <a:t>Avoid </a:t>
            </a:r>
            <a:r>
              <a:rPr lang="en-US" sz="2400" dirty="0"/>
              <a:t>massive investment in fully autonomous resources</a:t>
            </a:r>
          </a:p>
          <a:p>
            <a:pPr algn="just">
              <a:buNone/>
            </a:pPr>
            <a:endParaRPr lang="en-US" sz="2400" dirty="0"/>
          </a:p>
          <a:p>
            <a:endParaRPr lang="en-US" sz="2400" dirty="0"/>
          </a:p>
        </p:txBody>
      </p:sp>
    </p:spTree>
    <p:extLst>
      <p:ext uri="{BB962C8B-B14F-4D97-AF65-F5344CB8AC3E}">
        <p14:creationId xmlns:p14="http://schemas.microsoft.com/office/powerpoint/2010/main" val="9336691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4326"/>
            <a:ext cx="10515600" cy="900112"/>
          </a:xfrm>
          <a:solidFill>
            <a:schemeClr val="accent1">
              <a:lumMod val="20000"/>
              <a:lumOff val="80000"/>
            </a:schemeClr>
          </a:solidFill>
          <a:ln>
            <a:solidFill>
              <a:schemeClr val="tx1"/>
            </a:solidFill>
          </a:ln>
        </p:spPr>
        <p:txBody>
          <a:bodyPr>
            <a:normAutofit/>
          </a:bodyPr>
          <a:lstStyle/>
          <a:p>
            <a:pPr algn="ctr"/>
            <a:r>
              <a:rPr lang="en-US" sz="4000" b="1" dirty="0" smtClean="0">
                <a:solidFill>
                  <a:srgbClr val="000066"/>
                </a:solidFill>
              </a:rPr>
              <a:t>In Summation…  </a:t>
            </a:r>
            <a:endParaRPr lang="en-IN" sz="4000" b="1" dirty="0">
              <a:solidFill>
                <a:srgbClr val="000066"/>
              </a:solidFill>
            </a:endParaRPr>
          </a:p>
        </p:txBody>
      </p:sp>
      <p:sp>
        <p:nvSpPr>
          <p:cNvPr id="3" name="Content Placeholder 2"/>
          <p:cNvSpPr>
            <a:spLocks noGrp="1"/>
          </p:cNvSpPr>
          <p:nvPr>
            <p:ph idx="1"/>
          </p:nvPr>
        </p:nvSpPr>
        <p:spPr>
          <a:xfrm>
            <a:off x="838200" y="1414463"/>
            <a:ext cx="10515600" cy="5172075"/>
          </a:xfrm>
          <a:ln>
            <a:solidFill>
              <a:schemeClr val="tx1"/>
            </a:solidFill>
          </a:ln>
        </p:spPr>
        <p:txBody>
          <a:bodyPr>
            <a:normAutofit/>
          </a:bodyPr>
          <a:lstStyle/>
          <a:p>
            <a:r>
              <a:rPr lang="en-US" sz="2000" b="1" dirty="0" smtClean="0"/>
              <a:t>Weaponisation of space….likely to happen</a:t>
            </a:r>
          </a:p>
          <a:p>
            <a:pPr marL="0" indent="0">
              <a:buNone/>
            </a:pPr>
            <a:endParaRPr lang="en-US" sz="2000" b="1" dirty="0" smtClean="0"/>
          </a:p>
          <a:p>
            <a:r>
              <a:rPr lang="en-US" sz="2000" b="1" dirty="0" smtClean="0"/>
              <a:t>The potential targets could be satellites in LEO. However, technologies/techniques are in making which could target MEO/GEO birds</a:t>
            </a:r>
          </a:p>
          <a:p>
            <a:pPr marL="0" indent="0">
              <a:buNone/>
            </a:pPr>
            <a:r>
              <a:rPr lang="en-US" sz="2000" b="1" dirty="0" smtClean="0"/>
              <a:t> </a:t>
            </a:r>
            <a:endParaRPr lang="en-US" sz="2000" b="1" dirty="0" smtClean="0"/>
          </a:p>
          <a:p>
            <a:r>
              <a:rPr lang="en-US" sz="2000" b="1" dirty="0" smtClean="0"/>
              <a:t>Diplomacy is the best option. However, how much effective it would be?</a:t>
            </a:r>
          </a:p>
          <a:p>
            <a:pPr marL="0" indent="0">
              <a:buNone/>
            </a:pPr>
            <a:endParaRPr lang="en-US" sz="2000" b="1" dirty="0" smtClean="0"/>
          </a:p>
          <a:p>
            <a:r>
              <a:rPr lang="en-US" sz="2000" b="1" dirty="0" smtClean="0"/>
              <a:t>There is a need to develop capabilities in jamming and cyber arena. Debris less ASAT option needs to be debated</a:t>
            </a:r>
          </a:p>
          <a:p>
            <a:pPr marL="0" indent="0">
              <a:buNone/>
            </a:pPr>
            <a:r>
              <a:rPr lang="en-US" sz="2000" b="1" dirty="0" smtClean="0"/>
              <a:t> </a:t>
            </a:r>
          </a:p>
          <a:p>
            <a:r>
              <a:rPr lang="en-US" sz="2000" b="1" dirty="0" smtClean="0"/>
              <a:t>Strategic Space Warfare Weapons….could this be the future?</a:t>
            </a:r>
          </a:p>
          <a:p>
            <a:pPr marL="0" indent="0">
              <a:buNone/>
            </a:pPr>
            <a:endParaRPr lang="en-US" sz="2000" b="1" dirty="0" smtClean="0"/>
          </a:p>
          <a:p>
            <a:r>
              <a:rPr lang="en-US" sz="2000" b="1" dirty="0" smtClean="0"/>
              <a:t>Both </a:t>
            </a:r>
            <a:r>
              <a:rPr lang="en-IN" sz="2000" b="1" dirty="0" smtClean="0"/>
              <a:t>Newton and Einstein are correct…… (in regards to) impact of ASAT </a:t>
            </a:r>
            <a:endParaRPr lang="en-US" sz="2000" b="1" dirty="0"/>
          </a:p>
          <a:p>
            <a:endParaRPr lang="en-IN" dirty="0"/>
          </a:p>
        </p:txBody>
      </p:sp>
    </p:spTree>
    <p:extLst>
      <p:ext uri="{BB962C8B-B14F-4D97-AF65-F5344CB8AC3E}">
        <p14:creationId xmlns:p14="http://schemas.microsoft.com/office/powerpoint/2010/main" val="23490584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133600"/>
            <a:ext cx="8229600" cy="2286000"/>
          </a:xfrm>
          <a:solidFill>
            <a:schemeClr val="accent2">
              <a:lumMod val="60000"/>
              <a:lumOff val="40000"/>
            </a:schemeClr>
          </a:solidFill>
          <a:ln w="38100">
            <a:solidFill>
              <a:schemeClr val="tx1"/>
            </a:solidFill>
          </a:ln>
        </p:spPr>
        <p:txBody>
          <a:bodyPr>
            <a:normAutofit/>
          </a:bodyPr>
          <a:lstStyle/>
          <a:p>
            <a:r>
              <a:rPr lang="en-US" sz="6600" b="1" dirty="0"/>
              <a:t>Thank You </a:t>
            </a:r>
            <a:endParaRPr lang="en-IN" sz="6600" b="1" dirty="0"/>
          </a:p>
        </p:txBody>
      </p:sp>
    </p:spTree>
    <p:extLst>
      <p:ext uri="{BB962C8B-B14F-4D97-AF65-F5344CB8AC3E}">
        <p14:creationId xmlns:p14="http://schemas.microsoft.com/office/powerpoint/2010/main" val="19726531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43188" y="285751"/>
            <a:ext cx="6500812" cy="5909310"/>
          </a:xfrm>
          <a:prstGeom prst="rect">
            <a:avLst/>
          </a:prstGeom>
          <a:ln>
            <a:solidFill>
              <a:schemeClr val="tx1"/>
            </a:solidFill>
          </a:ln>
        </p:spPr>
        <p:txBody>
          <a:bodyPr wrap="square">
            <a:spAutoFit/>
          </a:bodyPr>
          <a:lstStyle/>
          <a:p>
            <a:pPr algn="just"/>
            <a:r>
              <a:rPr lang="en-IN" dirty="0"/>
              <a:t>Many people are familiar with the story of "Newton's Apple" - while sitting under a tree one day, </a:t>
            </a:r>
            <a:r>
              <a:rPr lang="en-IN" b="1" dirty="0"/>
              <a:t>Newton</a:t>
            </a:r>
            <a:r>
              <a:rPr lang="en-IN" dirty="0"/>
              <a:t> observed an apple falling in the distance and realized the moon he saw in the sky orbits the Earth because of the same force that made the apple fall.  This force is gravity, and Newton recognized that gravity acts over distances without physical contact - after all, nothing was touching that famous apple to make it fall.  Masses feel gravitational force because every mass in the universe has its own gravitational field, which adds together with all of the other fields in the universe.  According to Newton's theory of gravity, when a mass changes position, the entire gravitational field throughout the universe changes instantaneously, and the resultant gravitational forces are instantly changed accordingly</a:t>
            </a:r>
            <a:r>
              <a:rPr lang="en-IN" dirty="0" smtClean="0"/>
              <a:t>.</a:t>
            </a:r>
          </a:p>
          <a:p>
            <a:pPr algn="just"/>
            <a:r>
              <a:rPr lang="en-IN" dirty="0" smtClean="0"/>
              <a:t>But </a:t>
            </a:r>
            <a:r>
              <a:rPr lang="en-IN" dirty="0"/>
              <a:t>Einstein's Theory of General Relativity - the most commonly accepted description of gravity - asserts that no information can travel faster than the speed of light, including information on the positions of mass in the universe, which is communicated through the gravitational field.  General Relativity predicts that a change in gravitational field will travel through the universe at the speed of light.  It is exactly these changes in gravitational field that are gravitational waves</a:t>
            </a:r>
            <a:r>
              <a:rPr lang="en-IN" dirty="0" smtClean="0"/>
              <a:t>.</a:t>
            </a:r>
            <a:endParaRPr lang="en-IN" dirty="0"/>
          </a:p>
        </p:txBody>
      </p:sp>
    </p:spTree>
    <p:extLst>
      <p:ext uri="{BB962C8B-B14F-4D97-AF65-F5344CB8AC3E}">
        <p14:creationId xmlns:p14="http://schemas.microsoft.com/office/powerpoint/2010/main" val="23414790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533400"/>
            <a:ext cx="8153400" cy="762000"/>
          </a:xfrm>
          <a:solidFill>
            <a:schemeClr val="tx2">
              <a:lumMod val="20000"/>
              <a:lumOff val="80000"/>
            </a:schemeClr>
          </a:solidFill>
          <a:ln>
            <a:solidFill>
              <a:schemeClr val="tx1"/>
            </a:solidFill>
          </a:ln>
        </p:spPr>
        <p:txBody>
          <a:bodyPr>
            <a:normAutofit/>
          </a:bodyPr>
          <a:lstStyle/>
          <a:p>
            <a:pPr algn="ctr"/>
            <a:r>
              <a:rPr lang="en-US" sz="4000" b="1" dirty="0">
                <a:solidFill>
                  <a:srgbClr val="000066"/>
                </a:solidFill>
              </a:rPr>
              <a:t>India in Space</a:t>
            </a:r>
            <a:r>
              <a:rPr lang="en-US" sz="4000" dirty="0"/>
              <a:t>……</a:t>
            </a:r>
            <a:endParaRPr lang="en-IN" sz="4000" dirty="0"/>
          </a:p>
        </p:txBody>
      </p:sp>
      <p:sp>
        <p:nvSpPr>
          <p:cNvPr id="3" name="Content Placeholder 2"/>
          <p:cNvSpPr>
            <a:spLocks noGrp="1"/>
          </p:cNvSpPr>
          <p:nvPr>
            <p:ph idx="1"/>
          </p:nvPr>
        </p:nvSpPr>
        <p:spPr>
          <a:xfrm>
            <a:off x="1905000" y="1524001"/>
            <a:ext cx="8153400" cy="4791739"/>
          </a:xfrm>
          <a:ln>
            <a:solidFill>
              <a:schemeClr val="tx1"/>
            </a:solidFill>
          </a:ln>
        </p:spPr>
        <p:txBody>
          <a:bodyPr>
            <a:normAutofit lnSpcReduction="10000"/>
          </a:bodyPr>
          <a:lstStyle/>
          <a:p>
            <a:r>
              <a:rPr lang="en-US" sz="2400" dirty="0"/>
              <a:t>A reasonable success story. </a:t>
            </a:r>
            <a:r>
              <a:rPr lang="en-US" sz="2400" dirty="0" smtClean="0"/>
              <a:t>Could be considered as Category </a:t>
            </a:r>
            <a:r>
              <a:rPr lang="en-US" sz="2400" dirty="0"/>
              <a:t>II </a:t>
            </a:r>
            <a:r>
              <a:rPr lang="en-US" sz="2400" dirty="0" smtClean="0"/>
              <a:t>player</a:t>
            </a:r>
          </a:p>
          <a:p>
            <a:pPr>
              <a:buNone/>
            </a:pPr>
            <a:endParaRPr lang="en-US" sz="2400" dirty="0" smtClean="0"/>
          </a:p>
          <a:p>
            <a:r>
              <a:rPr lang="en-US" sz="2400" dirty="0" smtClean="0"/>
              <a:t>Very successful remote-sensing </a:t>
            </a:r>
            <a:r>
              <a:rPr lang="en-US" sz="2400" dirty="0" err="1" smtClean="0"/>
              <a:t>programme</a:t>
            </a:r>
            <a:r>
              <a:rPr lang="en-US" sz="2400" dirty="0" smtClean="0"/>
              <a:t>,  have several commutation </a:t>
            </a:r>
            <a:r>
              <a:rPr lang="en-US" sz="2400" dirty="0"/>
              <a:t>and few scientific </a:t>
            </a:r>
            <a:r>
              <a:rPr lang="en-US" sz="2400" dirty="0" smtClean="0"/>
              <a:t>satellites</a:t>
            </a:r>
            <a:r>
              <a:rPr lang="en-US" sz="2400" dirty="0" smtClean="0"/>
              <a:t>, in the final stages of establishing a regional navigational </a:t>
            </a:r>
            <a:r>
              <a:rPr lang="en-US" sz="2400" dirty="0" smtClean="0"/>
              <a:t>network. Also</a:t>
            </a:r>
            <a:r>
              <a:rPr lang="en-US" sz="2400" dirty="0" smtClean="0"/>
              <a:t>, have made investments to undertake activities in the Deep space</a:t>
            </a:r>
          </a:p>
          <a:p>
            <a:endParaRPr lang="en-US" sz="2400" dirty="0" smtClean="0"/>
          </a:p>
          <a:p>
            <a:r>
              <a:rPr lang="en-US" sz="2400" dirty="0" smtClean="0"/>
              <a:t>In terms of capabilities the basic limitation comes from the absence of heavy satellite launcher</a:t>
            </a:r>
          </a:p>
          <a:p>
            <a:endParaRPr lang="en-US" sz="2400" dirty="0" smtClean="0"/>
          </a:p>
          <a:p>
            <a:r>
              <a:rPr lang="en-US" sz="2400" dirty="0" smtClean="0"/>
              <a:t>There are more than 30 operational satellites in space at present </a:t>
            </a:r>
          </a:p>
        </p:txBody>
      </p:sp>
    </p:spTree>
    <p:extLst>
      <p:ext uri="{BB962C8B-B14F-4D97-AF65-F5344CB8AC3E}">
        <p14:creationId xmlns:p14="http://schemas.microsoft.com/office/powerpoint/2010/main" val="3025041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871870" y="386391"/>
            <a:ext cx="10462436" cy="1208494"/>
          </a:xfrm>
          <a:solidFill>
            <a:schemeClr val="accent1">
              <a:lumMod val="20000"/>
              <a:lumOff val="80000"/>
            </a:schemeClr>
          </a:solidFill>
          <a:ln>
            <a:solidFill>
              <a:schemeClr val="tx1"/>
            </a:solidFill>
          </a:ln>
        </p:spPr>
        <p:txBody>
          <a:bodyPr anchor="ctr" anchorCtr="1"/>
          <a:lstStyle/>
          <a:p>
            <a:pPr eaLnBrk="1" hangingPunct="1">
              <a:defRPr/>
            </a:pPr>
            <a:r>
              <a:rPr lang="en-US" b="1" dirty="0" smtClean="0">
                <a:solidFill>
                  <a:srgbClr val="000066"/>
                </a:solidFill>
              </a:rPr>
              <a:t>Weaponisation for What?</a:t>
            </a:r>
          </a:p>
        </p:txBody>
      </p:sp>
      <p:sp>
        <p:nvSpPr>
          <p:cNvPr id="26627" name="Rectangle 3"/>
          <p:cNvSpPr>
            <a:spLocks noGrp="1" noChangeArrowheads="1"/>
          </p:cNvSpPr>
          <p:nvPr>
            <p:ph idx="1"/>
          </p:nvPr>
        </p:nvSpPr>
        <p:spPr>
          <a:ln>
            <a:solidFill>
              <a:srgbClr val="6600FF"/>
            </a:solidFill>
          </a:ln>
        </p:spPr>
        <p:txBody>
          <a:bodyPr/>
          <a:lstStyle/>
          <a:p>
            <a:pPr marL="609600" indent="-609600">
              <a:buNone/>
            </a:pPr>
            <a:r>
              <a:rPr lang="en-US" b="1" dirty="0" smtClean="0">
                <a:solidFill>
                  <a:srgbClr val="000066"/>
                </a:solidFill>
              </a:rPr>
              <a:t>				</a:t>
            </a:r>
            <a:r>
              <a:rPr lang="en-US" b="1" u="sng" dirty="0" smtClean="0"/>
              <a:t>Security</a:t>
            </a:r>
          </a:p>
          <a:p>
            <a:pPr marL="3352800" lvl="6" indent="-609600">
              <a:buFont typeface="Wingdings" pitchFamily="2" charset="2"/>
              <a:buChar char="Ø"/>
            </a:pPr>
            <a:endParaRPr lang="en-US" sz="2400" dirty="0" smtClean="0"/>
          </a:p>
          <a:p>
            <a:pPr marL="3352800" lvl="6" indent="-609600">
              <a:buFont typeface="Wingdings" pitchFamily="2" charset="2"/>
              <a:buChar char="Ø"/>
            </a:pPr>
            <a:r>
              <a:rPr lang="en-US" sz="2400" dirty="0" smtClean="0"/>
              <a:t>Deterrence</a:t>
            </a:r>
            <a:endParaRPr lang="en-US" sz="2400" dirty="0"/>
          </a:p>
          <a:p>
            <a:pPr marL="3352800" lvl="6" indent="-609600">
              <a:buFont typeface="Wingdings" pitchFamily="2" charset="2"/>
              <a:buChar char="Ø"/>
            </a:pPr>
            <a:r>
              <a:rPr lang="en-US" sz="2400" dirty="0"/>
              <a:t>Space Race</a:t>
            </a:r>
          </a:p>
          <a:p>
            <a:pPr marL="609600" indent="-609600">
              <a:buNone/>
            </a:pPr>
            <a:r>
              <a:rPr lang="en-US" sz="2400" dirty="0" smtClean="0"/>
              <a:t> </a:t>
            </a:r>
          </a:p>
          <a:p>
            <a:pPr marL="609600" indent="-609600">
              <a:buNone/>
            </a:pPr>
            <a:r>
              <a:rPr lang="en-US" b="1" dirty="0" smtClean="0"/>
              <a:t>				</a:t>
            </a:r>
            <a:r>
              <a:rPr lang="en-US" b="1" u="sng" dirty="0" smtClean="0"/>
              <a:t>One-upmanship</a:t>
            </a:r>
          </a:p>
          <a:p>
            <a:pPr marL="3352800" lvl="6" indent="-609600">
              <a:buFont typeface="Wingdings" pitchFamily="2" charset="2"/>
              <a:buChar char="ü"/>
            </a:pPr>
            <a:endParaRPr lang="en-US" sz="2400" dirty="0" smtClean="0"/>
          </a:p>
          <a:p>
            <a:pPr marL="3352800" lvl="6" indent="-609600">
              <a:buFont typeface="Wingdings" pitchFamily="2" charset="2"/>
              <a:buChar char="ü"/>
            </a:pPr>
            <a:r>
              <a:rPr lang="en-US" sz="2400" dirty="0" smtClean="0"/>
              <a:t>Drawing </a:t>
            </a:r>
            <a:r>
              <a:rPr lang="en-US" sz="2400" dirty="0"/>
              <a:t>lessons from NPT Regime</a:t>
            </a:r>
          </a:p>
          <a:p>
            <a:pPr marL="3352800" lvl="6" indent="-609600">
              <a:buFont typeface="Wingdings" pitchFamily="2" charset="2"/>
              <a:buChar char="ü"/>
            </a:pPr>
            <a:r>
              <a:rPr lang="en-US" sz="2400" dirty="0"/>
              <a:t>Drawing lessons from </a:t>
            </a:r>
            <a:r>
              <a:rPr lang="en-US" sz="2400" dirty="0" smtClean="0"/>
              <a:t>Antarctica Treaty  </a:t>
            </a:r>
          </a:p>
          <a:p>
            <a:pPr marL="609600" indent="-609600">
              <a:buNone/>
            </a:pPr>
            <a:endParaRPr lang="en-US" dirty="0" smtClean="0"/>
          </a:p>
        </p:txBody>
      </p:sp>
    </p:spTree>
    <p:extLst>
      <p:ext uri="{BB962C8B-B14F-4D97-AF65-F5344CB8AC3E}">
        <p14:creationId xmlns:p14="http://schemas.microsoft.com/office/powerpoint/2010/main" val="31055958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0364"/>
            <a:ext cx="10515600" cy="1148316"/>
          </a:xfrm>
          <a:solidFill>
            <a:schemeClr val="accent1">
              <a:lumMod val="20000"/>
              <a:lumOff val="80000"/>
            </a:schemeClr>
          </a:solidFill>
          <a:ln>
            <a:solidFill>
              <a:schemeClr val="tx1"/>
            </a:solidFill>
          </a:ln>
        </p:spPr>
        <p:txBody>
          <a:bodyPr>
            <a:normAutofit/>
          </a:bodyPr>
          <a:lstStyle/>
          <a:p>
            <a:pPr algn="ctr"/>
            <a:r>
              <a:rPr lang="en-US" sz="4000" b="1" dirty="0" smtClean="0">
                <a:solidFill>
                  <a:srgbClr val="000066"/>
                </a:solidFill>
              </a:rPr>
              <a:t>India and Space Weaponisation </a:t>
            </a:r>
            <a:endParaRPr lang="en-US" sz="4000" b="1" dirty="0">
              <a:solidFill>
                <a:srgbClr val="000066"/>
              </a:solidFill>
            </a:endParaRPr>
          </a:p>
        </p:txBody>
      </p:sp>
      <p:sp>
        <p:nvSpPr>
          <p:cNvPr id="3" name="Content Placeholder 2"/>
          <p:cNvSpPr>
            <a:spLocks noGrp="1"/>
          </p:cNvSpPr>
          <p:nvPr>
            <p:ph idx="1"/>
          </p:nvPr>
        </p:nvSpPr>
        <p:spPr>
          <a:xfrm>
            <a:off x="838200" y="2126511"/>
            <a:ext cx="10515600" cy="3955311"/>
          </a:xfrm>
          <a:ln>
            <a:solidFill>
              <a:schemeClr val="tx1"/>
            </a:solidFill>
          </a:ln>
        </p:spPr>
        <p:txBody>
          <a:bodyPr>
            <a:normAutofit fontScale="92500" lnSpcReduction="10000"/>
          </a:bodyPr>
          <a:lstStyle/>
          <a:p>
            <a:r>
              <a:rPr lang="en-US" sz="2600" dirty="0" smtClean="0"/>
              <a:t>India is against the </a:t>
            </a:r>
            <a:r>
              <a:rPr lang="en-US" sz="2600" dirty="0" err="1" smtClean="0"/>
              <a:t>weaponisation</a:t>
            </a:r>
            <a:r>
              <a:rPr lang="en-US" sz="2600" dirty="0" smtClean="0"/>
              <a:t> of outer space</a:t>
            </a:r>
          </a:p>
          <a:p>
            <a:pPr>
              <a:buNone/>
            </a:pPr>
            <a:endParaRPr lang="en-US" sz="2600" dirty="0" smtClean="0"/>
          </a:p>
          <a:p>
            <a:r>
              <a:rPr lang="en-US" sz="2600" dirty="0" smtClean="0"/>
              <a:t>Space debris mitigation guidelines, Inter-Agency Space Debris Coordination Committee (IADC)-ISRO is a member</a:t>
            </a:r>
          </a:p>
          <a:p>
            <a:pPr>
              <a:buNone/>
            </a:pPr>
            <a:endParaRPr lang="en-US" sz="2600" dirty="0" smtClean="0"/>
          </a:p>
          <a:p>
            <a:r>
              <a:rPr lang="en-US" sz="2600" dirty="0" smtClean="0"/>
              <a:t>One odd statement could be found in regards to India’s technical capability to undertake ASAT.  However, this is not about the intent but more about the ability</a:t>
            </a:r>
          </a:p>
          <a:p>
            <a:endParaRPr lang="en-US" sz="2600" dirty="0" smtClean="0"/>
          </a:p>
          <a:p>
            <a:r>
              <a:rPr lang="en-US" sz="2600" dirty="0" smtClean="0"/>
              <a:t>Debris-less ASAT…open to debate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8437" y="637952"/>
            <a:ext cx="9858892" cy="1956391"/>
          </a:xfrm>
          <a:solidFill>
            <a:schemeClr val="accent1">
              <a:lumMod val="20000"/>
              <a:lumOff val="80000"/>
            </a:schemeClr>
          </a:solidFill>
          <a:ln>
            <a:solidFill>
              <a:schemeClr val="tx1"/>
            </a:solidFill>
          </a:ln>
        </p:spPr>
        <p:txBody>
          <a:bodyPr>
            <a:normAutofit fontScale="90000"/>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b="1" dirty="0" smtClean="0">
                <a:solidFill>
                  <a:srgbClr val="000066"/>
                </a:solidFill>
              </a:rPr>
              <a:t>Is Weaponisation a Reality</a:t>
            </a:r>
            <a:r>
              <a:rPr lang="en-US" dirty="0" smtClean="0"/>
              <a:t>?</a:t>
            </a:r>
            <a:br>
              <a:rPr lang="en-US" dirty="0" smtClean="0"/>
            </a:br>
            <a:endParaRPr lang="en-US" dirty="0"/>
          </a:p>
        </p:txBody>
      </p:sp>
      <p:sp>
        <p:nvSpPr>
          <p:cNvPr id="3" name="Text Placeholder 2"/>
          <p:cNvSpPr>
            <a:spLocks noGrp="1"/>
          </p:cNvSpPr>
          <p:nvPr>
            <p:ph type="body" idx="1"/>
          </p:nvPr>
        </p:nvSpPr>
        <p:spPr>
          <a:xfrm>
            <a:off x="1360968" y="2870791"/>
            <a:ext cx="9824484" cy="3218860"/>
          </a:xfrm>
          <a:ln>
            <a:solidFill>
              <a:schemeClr val="tx1"/>
            </a:solidFill>
          </a:ln>
        </p:spPr>
        <p:txBody>
          <a:bodyPr>
            <a:normAutofit fontScale="92500" lnSpcReduction="20000"/>
          </a:bodyPr>
          <a:lstStyle/>
          <a:p>
            <a:pPr>
              <a:buFont typeface="Wingdings" pitchFamily="2" charset="2"/>
              <a:buChar char="Ø"/>
            </a:pPr>
            <a:r>
              <a:rPr lang="en-US" sz="3200" dirty="0" smtClean="0">
                <a:solidFill>
                  <a:schemeClr val="tx1"/>
                </a:solidFill>
              </a:rPr>
              <a:t>There are strong indications</a:t>
            </a:r>
          </a:p>
          <a:p>
            <a:endParaRPr lang="en-US" sz="3200" dirty="0" smtClean="0">
              <a:solidFill>
                <a:schemeClr val="tx1"/>
              </a:solidFill>
            </a:endParaRPr>
          </a:p>
          <a:p>
            <a:pPr>
              <a:buFont typeface="Wingdings" pitchFamily="2" charset="2"/>
              <a:buChar char="Ø"/>
            </a:pPr>
            <a:r>
              <a:rPr lang="en-US" sz="3200" dirty="0" smtClean="0">
                <a:solidFill>
                  <a:schemeClr val="tx1"/>
                </a:solidFill>
              </a:rPr>
              <a:t>Need is to </a:t>
            </a:r>
            <a:r>
              <a:rPr lang="en-US" sz="3200" dirty="0" smtClean="0">
                <a:solidFill>
                  <a:schemeClr val="tx1"/>
                </a:solidFill>
              </a:rPr>
              <a:t>‘read </a:t>
            </a:r>
            <a:r>
              <a:rPr lang="en-US" sz="3200" dirty="0" smtClean="0">
                <a:solidFill>
                  <a:schemeClr val="tx1"/>
                </a:solidFill>
              </a:rPr>
              <a:t>between the </a:t>
            </a:r>
            <a:r>
              <a:rPr lang="en-US" sz="3200" dirty="0" smtClean="0">
                <a:solidFill>
                  <a:schemeClr val="tx1"/>
                </a:solidFill>
              </a:rPr>
              <a:t>lines’</a:t>
            </a:r>
            <a:endParaRPr lang="en-US" sz="3200" dirty="0" smtClean="0">
              <a:solidFill>
                <a:schemeClr val="tx1"/>
              </a:solidFill>
            </a:endParaRPr>
          </a:p>
          <a:p>
            <a:endParaRPr lang="en-US" sz="3200" dirty="0" smtClean="0">
              <a:solidFill>
                <a:schemeClr val="tx1"/>
              </a:solidFill>
            </a:endParaRPr>
          </a:p>
          <a:p>
            <a:pPr>
              <a:buFont typeface="Wingdings" pitchFamily="2" charset="2"/>
              <a:buChar char="Ø"/>
            </a:pPr>
            <a:r>
              <a:rPr lang="en-US" sz="3200" dirty="0" smtClean="0">
                <a:solidFill>
                  <a:schemeClr val="tx1"/>
                </a:solidFill>
              </a:rPr>
              <a:t>Can </a:t>
            </a:r>
            <a:r>
              <a:rPr lang="en-US" sz="3200" dirty="0" err="1" smtClean="0">
                <a:solidFill>
                  <a:schemeClr val="tx1"/>
                </a:solidFill>
              </a:rPr>
              <a:t>weaponisation</a:t>
            </a:r>
            <a:r>
              <a:rPr lang="en-US" sz="3200" dirty="0" smtClean="0">
                <a:solidFill>
                  <a:schemeClr val="tx1"/>
                </a:solidFill>
              </a:rPr>
              <a:t> be avoided?</a:t>
            </a:r>
          </a:p>
          <a:p>
            <a:endParaRPr lang="en-US" sz="3200" dirty="0" smtClean="0">
              <a:solidFill>
                <a:schemeClr val="tx1"/>
              </a:solidFill>
            </a:endParaRPr>
          </a:p>
          <a:p>
            <a:pPr>
              <a:buFont typeface="Wingdings" pitchFamily="2" charset="2"/>
              <a:buChar char="Ø"/>
            </a:pPr>
            <a:r>
              <a:rPr lang="en-US" sz="3200" dirty="0" smtClean="0">
                <a:solidFill>
                  <a:schemeClr val="tx1"/>
                </a:solidFill>
              </a:rPr>
              <a:t>Are there any benefits of </a:t>
            </a:r>
            <a:r>
              <a:rPr lang="en-US" sz="3200" dirty="0" err="1" smtClean="0">
                <a:solidFill>
                  <a:schemeClr val="tx1"/>
                </a:solidFill>
              </a:rPr>
              <a:t>weaponisation</a:t>
            </a:r>
            <a:r>
              <a:rPr lang="en-US" sz="3200" dirty="0" smtClean="0">
                <a:solidFill>
                  <a:schemeClr val="tx1"/>
                </a:solidFill>
              </a:rPr>
              <a:t>!!!!  </a:t>
            </a:r>
            <a:endParaRPr lang="en-US" sz="32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74158"/>
            <a:ext cx="10515600" cy="1116530"/>
          </a:xfrm>
          <a:solidFill>
            <a:schemeClr val="tx2">
              <a:lumMod val="20000"/>
              <a:lumOff val="80000"/>
            </a:schemeClr>
          </a:solidFill>
          <a:ln>
            <a:solidFill>
              <a:schemeClr val="tx1"/>
            </a:solidFill>
          </a:ln>
        </p:spPr>
        <p:txBody>
          <a:bodyPr>
            <a:normAutofit/>
          </a:bodyPr>
          <a:lstStyle/>
          <a:p>
            <a:r>
              <a:rPr lang="en-US" sz="4000" b="1" dirty="0" smtClean="0">
                <a:solidFill>
                  <a:srgbClr val="000066"/>
                </a:solidFill>
              </a:rPr>
              <a:t>Cold </a:t>
            </a:r>
            <a:r>
              <a:rPr lang="en-US" sz="4000" b="1" dirty="0" smtClean="0">
                <a:solidFill>
                  <a:srgbClr val="000066"/>
                </a:solidFill>
              </a:rPr>
              <a:t>War Era</a:t>
            </a:r>
            <a:r>
              <a:rPr lang="en-US" sz="4000" b="1" dirty="0" smtClean="0">
                <a:solidFill>
                  <a:srgbClr val="000066"/>
                </a:solidFill>
              </a:rPr>
              <a:t>: Rationalization </a:t>
            </a:r>
            <a:r>
              <a:rPr lang="en-US" sz="4000" b="1" dirty="0">
                <a:solidFill>
                  <a:srgbClr val="000066"/>
                </a:solidFill>
              </a:rPr>
              <a:t>for ASAT</a:t>
            </a:r>
            <a:r>
              <a:rPr lang="en-US" sz="4000" dirty="0"/>
              <a:t>…</a:t>
            </a:r>
          </a:p>
        </p:txBody>
      </p:sp>
      <p:sp>
        <p:nvSpPr>
          <p:cNvPr id="3" name="Content Placeholder 2"/>
          <p:cNvSpPr>
            <a:spLocks noGrp="1"/>
          </p:cNvSpPr>
          <p:nvPr>
            <p:ph idx="1"/>
          </p:nvPr>
        </p:nvSpPr>
        <p:spPr>
          <a:xfrm>
            <a:off x="838200" y="2232837"/>
            <a:ext cx="10515600" cy="3572540"/>
          </a:xfrm>
          <a:ln>
            <a:solidFill>
              <a:schemeClr val="tx1"/>
            </a:solidFill>
          </a:ln>
        </p:spPr>
        <p:txBody>
          <a:bodyPr>
            <a:normAutofit/>
          </a:bodyPr>
          <a:lstStyle/>
          <a:p>
            <a:pPr algn="just"/>
            <a:r>
              <a:rPr lang="en-US" dirty="0"/>
              <a:t>Soviet space capabilities had changed from general intelligence collection to direct support of military forces, and their new capabilities, particularly to use satellites to target the US warships at sea was the justification for the development of an ASAT</a:t>
            </a:r>
          </a:p>
          <a:p>
            <a:pPr algn="just">
              <a:buNone/>
            </a:pPr>
            <a:endParaRPr lang="en-US" dirty="0"/>
          </a:p>
          <a:p>
            <a:pPr algn="just"/>
            <a:r>
              <a:rPr lang="en-US" dirty="0" smtClean="0"/>
              <a:t>Is similar justification (!) applicable today??? Or could be offered by </a:t>
            </a:r>
            <a:r>
              <a:rPr lang="en-US" dirty="0" smtClean="0"/>
              <a:t>some state (s)???</a:t>
            </a:r>
            <a:endParaRPr lang="en-US" dirty="0"/>
          </a:p>
          <a:p>
            <a:endParaRPr lang="en-US" dirty="0"/>
          </a:p>
        </p:txBody>
      </p:sp>
    </p:spTree>
    <p:extLst>
      <p:ext uri="{BB962C8B-B14F-4D97-AF65-F5344CB8AC3E}">
        <p14:creationId xmlns:p14="http://schemas.microsoft.com/office/powerpoint/2010/main" val="3711996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3" name="Picture 3" descr="Digram showing missile launch"/>
          <p:cNvPicPr>
            <a:picLocks noChangeAspect="1" noChangeArrowheads="1"/>
          </p:cNvPicPr>
          <p:nvPr/>
        </p:nvPicPr>
        <p:blipFill>
          <a:blip r:embed="rId3" cstate="print"/>
          <a:srcRect/>
          <a:stretch>
            <a:fillRect/>
          </a:stretch>
        </p:blipFill>
        <p:spPr bwMode="auto">
          <a:xfrm>
            <a:off x="5401340" y="574158"/>
            <a:ext cx="6337004" cy="5475768"/>
          </a:xfrm>
          <a:prstGeom prst="rect">
            <a:avLst/>
          </a:prstGeom>
          <a:noFill/>
          <a:ln w="57150">
            <a:solidFill>
              <a:srgbClr val="FF0000"/>
            </a:solidFill>
            <a:miter lim="800000"/>
            <a:headEnd/>
            <a:tailEnd/>
          </a:ln>
        </p:spPr>
      </p:pic>
      <p:sp>
        <p:nvSpPr>
          <p:cNvPr id="7" name="Title 6"/>
          <p:cNvSpPr>
            <a:spLocks noGrp="1"/>
          </p:cNvSpPr>
          <p:nvPr>
            <p:ph type="title"/>
          </p:nvPr>
        </p:nvSpPr>
        <p:spPr>
          <a:xfrm>
            <a:off x="808074" y="510362"/>
            <a:ext cx="4070277" cy="1084521"/>
          </a:xfrm>
          <a:solidFill>
            <a:schemeClr val="accent1">
              <a:lumMod val="20000"/>
              <a:lumOff val="80000"/>
            </a:schemeClr>
          </a:solidFill>
          <a:ln>
            <a:solidFill>
              <a:schemeClr val="tx1"/>
            </a:solidFill>
          </a:ln>
        </p:spPr>
        <p:txBody>
          <a:bodyPr>
            <a:normAutofit/>
          </a:bodyPr>
          <a:lstStyle/>
          <a:p>
            <a:pPr algn="ctr"/>
            <a:r>
              <a:rPr lang="en-US" sz="4000" b="1" dirty="0" smtClean="0">
                <a:solidFill>
                  <a:srgbClr val="000066"/>
                </a:solidFill>
              </a:rPr>
              <a:t>Space War</a:t>
            </a:r>
            <a:endParaRPr lang="en-US" sz="4000" b="1" dirty="0">
              <a:solidFill>
                <a:srgbClr val="000066"/>
              </a:solidFill>
            </a:endParaRPr>
          </a:p>
        </p:txBody>
      </p:sp>
      <p:sp>
        <p:nvSpPr>
          <p:cNvPr id="9" name="Text Placeholder 8"/>
          <p:cNvSpPr>
            <a:spLocks noGrp="1"/>
          </p:cNvSpPr>
          <p:nvPr>
            <p:ph type="body" sz="half" idx="2"/>
          </p:nvPr>
        </p:nvSpPr>
        <p:spPr>
          <a:xfrm>
            <a:off x="839788" y="1786270"/>
            <a:ext cx="4051189" cy="4253022"/>
          </a:xfrm>
          <a:ln>
            <a:solidFill>
              <a:schemeClr val="tx1"/>
            </a:solidFill>
          </a:ln>
        </p:spPr>
        <p:txBody>
          <a:bodyPr/>
          <a:lstStyle/>
          <a:p>
            <a:pPr>
              <a:buFont typeface="Wingdings" pitchFamily="2" charset="2"/>
              <a:buChar char="v"/>
            </a:pPr>
            <a:r>
              <a:rPr lang="en-US" sz="2800" dirty="0" smtClean="0">
                <a:solidFill>
                  <a:srgbClr val="0000FF"/>
                </a:solidFill>
              </a:rPr>
              <a:t>“</a:t>
            </a:r>
            <a:r>
              <a:rPr lang="en-US" sz="2800" dirty="0" smtClean="0">
                <a:solidFill>
                  <a:srgbClr val="000066"/>
                </a:solidFill>
              </a:rPr>
              <a:t>Space War</a:t>
            </a:r>
            <a:r>
              <a:rPr lang="en-US" sz="2800" dirty="0" smtClean="0">
                <a:solidFill>
                  <a:srgbClr val="0000FF"/>
                </a:solidFill>
              </a:rPr>
              <a:t>” </a:t>
            </a:r>
            <a:r>
              <a:rPr lang="en-US" sz="2800" dirty="0" smtClean="0"/>
              <a:t>is being discussed since the </a:t>
            </a:r>
            <a:r>
              <a:rPr lang="en-US" sz="2800" dirty="0" smtClean="0">
                <a:solidFill>
                  <a:srgbClr val="0000FF"/>
                </a:solidFill>
              </a:rPr>
              <a:t>“</a:t>
            </a:r>
            <a:r>
              <a:rPr lang="en-US" sz="2800" dirty="0" smtClean="0">
                <a:solidFill>
                  <a:srgbClr val="000066"/>
                </a:solidFill>
              </a:rPr>
              <a:t>Sputnik Era</a:t>
            </a:r>
            <a:r>
              <a:rPr lang="en-US" sz="2800" dirty="0" smtClean="0">
                <a:solidFill>
                  <a:srgbClr val="0000FF"/>
                </a:solidFill>
              </a:rPr>
              <a:t>”</a:t>
            </a:r>
          </a:p>
          <a:p>
            <a:endParaRPr lang="en-US" sz="2800" dirty="0" smtClean="0">
              <a:solidFill>
                <a:srgbClr val="0000FF"/>
              </a:solidFill>
            </a:endParaRPr>
          </a:p>
          <a:p>
            <a:pPr>
              <a:buFont typeface="Wingdings" pitchFamily="2" charset="2"/>
              <a:buChar char="v"/>
            </a:pPr>
            <a:r>
              <a:rPr lang="en-US" sz="2800" dirty="0" smtClean="0"/>
              <a:t>However, after the end of Cold War till the Jan 2007 ASAT by China this issue was generally overlooked by many</a:t>
            </a:r>
          </a:p>
          <a:p>
            <a:endParaRPr lang="en-US" sz="2800" dirty="0"/>
          </a:p>
        </p:txBody>
      </p:sp>
    </p:spTree>
    <p:extLst>
      <p:ext uri="{BB962C8B-B14F-4D97-AF65-F5344CB8AC3E}">
        <p14:creationId xmlns:p14="http://schemas.microsoft.com/office/powerpoint/2010/main" val="3786274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0100" y="471488"/>
            <a:ext cx="9944100" cy="5915024"/>
          </a:xfrm>
          <a:prstGeom prst="rect">
            <a:avLst/>
          </a:prstGeom>
          <a:ln w="28575">
            <a:solidFill>
              <a:schemeClr val="tx1"/>
            </a:solidFill>
          </a:ln>
        </p:spPr>
      </p:pic>
      <p:sp>
        <p:nvSpPr>
          <p:cNvPr id="3" name="TextBox 2"/>
          <p:cNvSpPr txBox="1"/>
          <p:nvPr/>
        </p:nvSpPr>
        <p:spPr>
          <a:xfrm rot="5400000" flipV="1">
            <a:off x="10197346" y="5219938"/>
            <a:ext cx="2351008" cy="369332"/>
          </a:xfrm>
          <a:prstGeom prst="rect">
            <a:avLst/>
          </a:prstGeom>
          <a:noFill/>
          <a:ln>
            <a:solidFill>
              <a:schemeClr val="tx1"/>
            </a:solidFill>
          </a:ln>
        </p:spPr>
        <p:txBody>
          <a:bodyPr wrap="square" rtlCol="0">
            <a:spAutoFit/>
          </a:bodyPr>
          <a:lstStyle/>
          <a:p>
            <a:r>
              <a:rPr lang="en-US" b="1" dirty="0" smtClean="0"/>
              <a:t>SW Foundation</a:t>
            </a:r>
            <a:endParaRPr lang="en-IN" b="1" dirty="0"/>
          </a:p>
        </p:txBody>
      </p:sp>
    </p:spTree>
    <p:extLst>
      <p:ext uri="{BB962C8B-B14F-4D97-AF65-F5344CB8AC3E}">
        <p14:creationId xmlns:p14="http://schemas.microsoft.com/office/powerpoint/2010/main" val="423576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772</TotalTime>
  <Words>978</Words>
  <Application>Microsoft Office PowerPoint</Application>
  <PresentationFormat>Widescreen</PresentationFormat>
  <Paragraphs>160</Paragraphs>
  <Slides>23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Arial Black</vt:lpstr>
      <vt:lpstr>Calibri</vt:lpstr>
      <vt:lpstr>Calibri Light</vt:lpstr>
      <vt:lpstr>Rockwell Condensed</vt:lpstr>
      <vt:lpstr>Technical</vt:lpstr>
      <vt:lpstr>Wingdings</vt:lpstr>
      <vt:lpstr>Office Theme</vt:lpstr>
      <vt:lpstr>Presentation  by</vt:lpstr>
      <vt:lpstr>India  &amp; Challenges from  Space Weaponisation   </vt:lpstr>
      <vt:lpstr>India in Space……</vt:lpstr>
      <vt:lpstr>Weaponisation for What?</vt:lpstr>
      <vt:lpstr>India and Space Weaponisation </vt:lpstr>
      <vt:lpstr>       Is Weaponisation a Reality? </vt:lpstr>
      <vt:lpstr>Cold War Era: Rationalization for ASAT…</vt:lpstr>
      <vt:lpstr>Space War</vt:lpstr>
      <vt:lpstr>PowerPoint Presentation</vt:lpstr>
      <vt:lpstr>Russian ASAT</vt:lpstr>
      <vt:lpstr> US Spy Plane X-37B   Orbital Test Vehicle (OTV)  </vt:lpstr>
      <vt:lpstr>A Perspective</vt:lpstr>
      <vt:lpstr>Is Hard-kill the Only ASAT Option?</vt:lpstr>
      <vt:lpstr>Soviet Co-Orbital ASAT System</vt:lpstr>
      <vt:lpstr>Take account of…</vt:lpstr>
      <vt:lpstr>The Truth… </vt:lpstr>
      <vt:lpstr>Concept of Deterrence </vt:lpstr>
      <vt:lpstr>Likely possibilities…</vt:lpstr>
      <vt:lpstr>The Challenge  </vt:lpstr>
      <vt:lpstr>Decide on…</vt:lpstr>
      <vt:lpstr>In Summation…  </vt:lpstr>
      <vt:lpstr>Thank You </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 and Challenges for Space Weaponization   </dc:title>
  <dc:creator>ws1</dc:creator>
  <cp:lastModifiedBy>ws1</cp:lastModifiedBy>
  <cp:revision>53</cp:revision>
  <dcterms:created xsi:type="dcterms:W3CDTF">2016-02-24T07:16:31Z</dcterms:created>
  <dcterms:modified xsi:type="dcterms:W3CDTF">2016-02-26T12:20:17Z</dcterms:modified>
</cp:coreProperties>
</file>